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6" r:id="rId1"/>
  </p:sldMasterIdLst>
  <p:notesMasterIdLst>
    <p:notesMasterId r:id="rId61"/>
  </p:notesMasterIdLst>
  <p:sldIdLst>
    <p:sldId id="257" r:id="rId2"/>
    <p:sldId id="258" r:id="rId3"/>
    <p:sldId id="259" r:id="rId4"/>
    <p:sldId id="451" r:id="rId5"/>
    <p:sldId id="492" r:id="rId6"/>
    <p:sldId id="493" r:id="rId7"/>
    <p:sldId id="494" r:id="rId8"/>
    <p:sldId id="495" r:id="rId9"/>
    <p:sldId id="496" r:id="rId10"/>
    <p:sldId id="497" r:id="rId11"/>
    <p:sldId id="498" r:id="rId12"/>
    <p:sldId id="499" r:id="rId13"/>
    <p:sldId id="500" r:id="rId14"/>
    <p:sldId id="501" r:id="rId15"/>
    <p:sldId id="502" r:id="rId16"/>
    <p:sldId id="503" r:id="rId17"/>
    <p:sldId id="504" r:id="rId18"/>
    <p:sldId id="505" r:id="rId19"/>
    <p:sldId id="506" r:id="rId20"/>
    <p:sldId id="507" r:id="rId21"/>
    <p:sldId id="508" r:id="rId22"/>
    <p:sldId id="509" r:id="rId23"/>
    <p:sldId id="510" r:id="rId24"/>
    <p:sldId id="511" r:id="rId25"/>
    <p:sldId id="512" r:id="rId26"/>
    <p:sldId id="513" r:id="rId27"/>
    <p:sldId id="514" r:id="rId28"/>
    <p:sldId id="452" r:id="rId29"/>
    <p:sldId id="516" r:id="rId30"/>
    <p:sldId id="472" r:id="rId31"/>
    <p:sldId id="485" r:id="rId32"/>
    <p:sldId id="486" r:id="rId33"/>
    <p:sldId id="460" r:id="rId34"/>
    <p:sldId id="453" r:id="rId35"/>
    <p:sldId id="454" r:id="rId36"/>
    <p:sldId id="455" r:id="rId37"/>
    <p:sldId id="456" r:id="rId38"/>
    <p:sldId id="457" r:id="rId39"/>
    <p:sldId id="458" r:id="rId40"/>
    <p:sldId id="459" r:id="rId41"/>
    <p:sldId id="461" r:id="rId42"/>
    <p:sldId id="462" r:id="rId43"/>
    <p:sldId id="463" r:id="rId44"/>
    <p:sldId id="464" r:id="rId45"/>
    <p:sldId id="465" r:id="rId46"/>
    <p:sldId id="473" r:id="rId47"/>
    <p:sldId id="474" r:id="rId48"/>
    <p:sldId id="475" r:id="rId49"/>
    <p:sldId id="476" r:id="rId50"/>
    <p:sldId id="477" r:id="rId51"/>
    <p:sldId id="478" r:id="rId52"/>
    <p:sldId id="479" r:id="rId53"/>
    <p:sldId id="480" r:id="rId54"/>
    <p:sldId id="481" r:id="rId55"/>
    <p:sldId id="467" r:id="rId56"/>
    <p:sldId id="466" r:id="rId57"/>
    <p:sldId id="470" r:id="rId58"/>
    <p:sldId id="518" r:id="rId59"/>
    <p:sldId id="471"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791"/>
    <p:restoredTop sz="90760" autoAdjust="0"/>
  </p:normalViewPr>
  <p:slideViewPr>
    <p:cSldViewPr snapToGrid="0" snapToObjects="1">
      <p:cViewPr varScale="1">
        <p:scale>
          <a:sx n="90" d="100"/>
          <a:sy n="90" d="100"/>
        </p:scale>
        <p:origin x="1448"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6" Type="http://schemas.microsoft.com/office/2015/10/relationships/revisionInfo" Target="revisionInfo.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E432AE-0DE7-3F49-985A-EC734926D389}" type="doc">
      <dgm:prSet loTypeId="urn:microsoft.com/office/officeart/2005/8/layout/hProcess9" loCatId="" qsTypeId="urn:microsoft.com/office/officeart/2005/8/quickstyle/simple4" qsCatId="simple" csTypeId="urn:microsoft.com/office/officeart/2005/8/colors/accent1_2" csCatId="accent1" phldr="1"/>
      <dgm:spPr/>
    </dgm:pt>
    <dgm:pt modelId="{D6FC04B6-AD8E-C741-99CF-4E883DF5138C}">
      <dgm:prSet phldrT="[Text]" custT="1"/>
      <dgm:spPr/>
      <dgm:t>
        <a:bodyPr/>
        <a:lstStyle/>
        <a:p>
          <a:r>
            <a:rPr lang="en-US" sz="2000" dirty="0"/>
            <a:t>Acceleration           vs Remediation</a:t>
          </a:r>
        </a:p>
      </dgm:t>
    </dgm:pt>
    <dgm:pt modelId="{0EB0722E-C3F5-BF41-946F-BC7A50DD36EB}" type="parTrans" cxnId="{238117FA-14B1-3B46-ABED-D0DC895C7645}">
      <dgm:prSet/>
      <dgm:spPr/>
      <dgm:t>
        <a:bodyPr/>
        <a:lstStyle/>
        <a:p>
          <a:endParaRPr lang="en-US"/>
        </a:p>
      </dgm:t>
    </dgm:pt>
    <dgm:pt modelId="{2530E3A4-C308-A94D-9D14-D9B7CB3AE8E4}" type="sibTrans" cxnId="{238117FA-14B1-3B46-ABED-D0DC895C7645}">
      <dgm:prSet/>
      <dgm:spPr/>
      <dgm:t>
        <a:bodyPr/>
        <a:lstStyle/>
        <a:p>
          <a:endParaRPr lang="en-US"/>
        </a:p>
      </dgm:t>
    </dgm:pt>
    <dgm:pt modelId="{982C5910-142D-024B-8E22-447BF9188DDD}">
      <dgm:prSet phldrT="[Text]" custT="1"/>
      <dgm:spPr/>
      <dgm:t>
        <a:bodyPr/>
        <a:lstStyle/>
        <a:p>
          <a:r>
            <a:rPr lang="en-US" sz="2000" dirty="0"/>
            <a:t>Meeting the Needs of ELLs in GT Programs</a:t>
          </a:r>
        </a:p>
      </dgm:t>
    </dgm:pt>
    <dgm:pt modelId="{D4249735-32A1-FD41-AE20-BA855784C1F9}" type="parTrans" cxnId="{93992714-35B3-6440-890D-D2F6CDCE6791}">
      <dgm:prSet/>
      <dgm:spPr/>
      <dgm:t>
        <a:bodyPr/>
        <a:lstStyle/>
        <a:p>
          <a:endParaRPr lang="en-US"/>
        </a:p>
      </dgm:t>
    </dgm:pt>
    <dgm:pt modelId="{39B24D70-5B38-1742-908E-33B3F3A35489}" type="sibTrans" cxnId="{93992714-35B3-6440-890D-D2F6CDCE6791}">
      <dgm:prSet/>
      <dgm:spPr/>
      <dgm:t>
        <a:bodyPr/>
        <a:lstStyle/>
        <a:p>
          <a:endParaRPr lang="en-US"/>
        </a:p>
      </dgm:t>
    </dgm:pt>
    <dgm:pt modelId="{6EF622E4-5D3D-3F4A-B6B1-80F26143DEBE}">
      <dgm:prSet phldrT="[Text]" custT="1"/>
      <dgm:spPr/>
      <dgm:t>
        <a:bodyPr/>
        <a:lstStyle/>
        <a:p>
          <a:r>
            <a:rPr lang="en-US" sz="2000" dirty="0"/>
            <a:t>Meeting the Needs of ELLs in Special Education</a:t>
          </a:r>
        </a:p>
      </dgm:t>
    </dgm:pt>
    <dgm:pt modelId="{CC3546CD-D2B8-7B47-96B4-F2DB0FA5D643}" type="parTrans" cxnId="{021ACE66-1232-9643-AA4D-E5E2206F4A22}">
      <dgm:prSet/>
      <dgm:spPr/>
      <dgm:t>
        <a:bodyPr/>
        <a:lstStyle/>
        <a:p>
          <a:endParaRPr lang="en-US"/>
        </a:p>
      </dgm:t>
    </dgm:pt>
    <dgm:pt modelId="{BBFDBBC4-8BB0-154F-BE7D-7665B01AAA93}" type="sibTrans" cxnId="{021ACE66-1232-9643-AA4D-E5E2206F4A22}">
      <dgm:prSet/>
      <dgm:spPr/>
      <dgm:t>
        <a:bodyPr/>
        <a:lstStyle/>
        <a:p>
          <a:endParaRPr lang="en-US"/>
        </a:p>
      </dgm:t>
    </dgm:pt>
    <dgm:pt modelId="{471B5344-C1BD-4643-8CA8-F8B67AA71243}">
      <dgm:prSet phldrT="[Text]" custT="1"/>
      <dgm:spPr/>
      <dgm:t>
        <a:bodyPr/>
        <a:lstStyle/>
        <a:p>
          <a:r>
            <a:rPr lang="en-US" sz="2000" dirty="0" smtClean="0"/>
            <a:t>Program </a:t>
          </a:r>
          <a:r>
            <a:rPr lang="en-US" sz="2000" dirty="0" err="1" smtClean="0"/>
            <a:t>EffectivenessPBMAS</a:t>
          </a:r>
          <a:endParaRPr lang="en-US" sz="2000" dirty="0"/>
        </a:p>
      </dgm:t>
    </dgm:pt>
    <dgm:pt modelId="{314F9A21-06CF-6049-8F12-608C26520862}" type="parTrans" cxnId="{0A842980-8E99-0E49-88E6-77B6CD138D27}">
      <dgm:prSet/>
      <dgm:spPr/>
      <dgm:t>
        <a:bodyPr/>
        <a:lstStyle/>
        <a:p>
          <a:endParaRPr lang="en-US"/>
        </a:p>
      </dgm:t>
    </dgm:pt>
    <dgm:pt modelId="{E7A856D6-CAFE-694A-BD30-E6A06399D834}" type="sibTrans" cxnId="{0A842980-8E99-0E49-88E6-77B6CD138D27}">
      <dgm:prSet/>
      <dgm:spPr/>
      <dgm:t>
        <a:bodyPr/>
        <a:lstStyle/>
        <a:p>
          <a:endParaRPr lang="en-US"/>
        </a:p>
      </dgm:t>
    </dgm:pt>
    <dgm:pt modelId="{EC579F10-4C22-8D45-A4CF-D9DD8C3E5ECF}" type="pres">
      <dgm:prSet presAssocID="{B1E432AE-0DE7-3F49-985A-EC734926D389}" presName="CompostProcess" presStyleCnt="0">
        <dgm:presLayoutVars>
          <dgm:dir/>
          <dgm:resizeHandles val="exact"/>
        </dgm:presLayoutVars>
      </dgm:prSet>
      <dgm:spPr/>
    </dgm:pt>
    <dgm:pt modelId="{3DFD139F-3C8C-274F-80D9-2A3FB4792F48}" type="pres">
      <dgm:prSet presAssocID="{B1E432AE-0DE7-3F49-985A-EC734926D389}" presName="arrow" presStyleLbl="bgShp" presStyleIdx="0" presStyleCnt="1"/>
      <dgm:spPr/>
    </dgm:pt>
    <dgm:pt modelId="{615F0750-76C5-224B-A541-47410107C6B1}" type="pres">
      <dgm:prSet presAssocID="{B1E432AE-0DE7-3F49-985A-EC734926D389}" presName="linearProcess" presStyleCnt="0"/>
      <dgm:spPr/>
    </dgm:pt>
    <dgm:pt modelId="{401B3B6B-DEEC-7546-9B4B-72FAF40B8FBF}" type="pres">
      <dgm:prSet presAssocID="{471B5344-C1BD-4643-8CA8-F8B67AA71243}" presName="textNode" presStyleLbl="node1" presStyleIdx="0" presStyleCnt="4">
        <dgm:presLayoutVars>
          <dgm:bulletEnabled val="1"/>
        </dgm:presLayoutVars>
      </dgm:prSet>
      <dgm:spPr/>
      <dgm:t>
        <a:bodyPr/>
        <a:lstStyle/>
        <a:p>
          <a:endParaRPr lang="en-US"/>
        </a:p>
      </dgm:t>
    </dgm:pt>
    <dgm:pt modelId="{D6A39BEA-AC08-5443-90E5-11D6D8A86B80}" type="pres">
      <dgm:prSet presAssocID="{E7A856D6-CAFE-694A-BD30-E6A06399D834}" presName="sibTrans" presStyleCnt="0"/>
      <dgm:spPr/>
    </dgm:pt>
    <dgm:pt modelId="{EF0B61D1-3868-904B-B560-526619594A85}" type="pres">
      <dgm:prSet presAssocID="{D6FC04B6-AD8E-C741-99CF-4E883DF5138C}" presName="textNode" presStyleLbl="node1" presStyleIdx="1" presStyleCnt="4">
        <dgm:presLayoutVars>
          <dgm:bulletEnabled val="1"/>
        </dgm:presLayoutVars>
      </dgm:prSet>
      <dgm:spPr/>
      <dgm:t>
        <a:bodyPr/>
        <a:lstStyle/>
        <a:p>
          <a:endParaRPr lang="en-US"/>
        </a:p>
      </dgm:t>
    </dgm:pt>
    <dgm:pt modelId="{08DC8142-3DB0-3A45-89B8-F3404BB2D31B}" type="pres">
      <dgm:prSet presAssocID="{2530E3A4-C308-A94D-9D14-D9B7CB3AE8E4}" presName="sibTrans" presStyleCnt="0"/>
      <dgm:spPr/>
    </dgm:pt>
    <dgm:pt modelId="{E90D7A83-F295-4D49-A507-DA2D2062DE47}" type="pres">
      <dgm:prSet presAssocID="{982C5910-142D-024B-8E22-447BF9188DDD}" presName="textNode" presStyleLbl="node1" presStyleIdx="2" presStyleCnt="4">
        <dgm:presLayoutVars>
          <dgm:bulletEnabled val="1"/>
        </dgm:presLayoutVars>
      </dgm:prSet>
      <dgm:spPr/>
      <dgm:t>
        <a:bodyPr/>
        <a:lstStyle/>
        <a:p>
          <a:endParaRPr lang="en-US"/>
        </a:p>
      </dgm:t>
    </dgm:pt>
    <dgm:pt modelId="{4478D6C8-2CC8-7541-8286-CE4A7C168C16}" type="pres">
      <dgm:prSet presAssocID="{39B24D70-5B38-1742-908E-33B3F3A35489}" presName="sibTrans" presStyleCnt="0"/>
      <dgm:spPr/>
    </dgm:pt>
    <dgm:pt modelId="{2E9A1309-CBC5-4249-98F5-5A04DE6F0124}" type="pres">
      <dgm:prSet presAssocID="{6EF622E4-5D3D-3F4A-B6B1-80F26143DEBE}" presName="textNode" presStyleLbl="node1" presStyleIdx="3" presStyleCnt="4">
        <dgm:presLayoutVars>
          <dgm:bulletEnabled val="1"/>
        </dgm:presLayoutVars>
      </dgm:prSet>
      <dgm:spPr/>
      <dgm:t>
        <a:bodyPr/>
        <a:lstStyle/>
        <a:p>
          <a:endParaRPr lang="en-US"/>
        </a:p>
      </dgm:t>
    </dgm:pt>
  </dgm:ptLst>
  <dgm:cxnLst>
    <dgm:cxn modelId="{9835E04E-F56F-454F-ABA7-BF38FB3686C1}" type="presOf" srcId="{D6FC04B6-AD8E-C741-99CF-4E883DF5138C}" destId="{EF0B61D1-3868-904B-B560-526619594A85}" srcOrd="0" destOrd="0" presId="urn:microsoft.com/office/officeart/2005/8/layout/hProcess9"/>
    <dgm:cxn modelId="{238117FA-14B1-3B46-ABED-D0DC895C7645}" srcId="{B1E432AE-0DE7-3F49-985A-EC734926D389}" destId="{D6FC04B6-AD8E-C741-99CF-4E883DF5138C}" srcOrd="1" destOrd="0" parTransId="{0EB0722E-C3F5-BF41-946F-BC7A50DD36EB}" sibTransId="{2530E3A4-C308-A94D-9D14-D9B7CB3AE8E4}"/>
    <dgm:cxn modelId="{0A842980-8E99-0E49-88E6-77B6CD138D27}" srcId="{B1E432AE-0DE7-3F49-985A-EC734926D389}" destId="{471B5344-C1BD-4643-8CA8-F8B67AA71243}" srcOrd="0" destOrd="0" parTransId="{314F9A21-06CF-6049-8F12-608C26520862}" sibTransId="{E7A856D6-CAFE-694A-BD30-E6A06399D834}"/>
    <dgm:cxn modelId="{DFDE2731-713F-954D-823F-D202ECE76E3F}" type="presOf" srcId="{471B5344-C1BD-4643-8CA8-F8B67AA71243}" destId="{401B3B6B-DEEC-7546-9B4B-72FAF40B8FBF}" srcOrd="0" destOrd="0" presId="urn:microsoft.com/office/officeart/2005/8/layout/hProcess9"/>
    <dgm:cxn modelId="{93992714-35B3-6440-890D-D2F6CDCE6791}" srcId="{B1E432AE-0DE7-3F49-985A-EC734926D389}" destId="{982C5910-142D-024B-8E22-447BF9188DDD}" srcOrd="2" destOrd="0" parTransId="{D4249735-32A1-FD41-AE20-BA855784C1F9}" sibTransId="{39B24D70-5B38-1742-908E-33B3F3A35489}"/>
    <dgm:cxn modelId="{ED689936-AFF3-9F48-B362-412F2F587619}" type="presOf" srcId="{982C5910-142D-024B-8E22-447BF9188DDD}" destId="{E90D7A83-F295-4D49-A507-DA2D2062DE47}" srcOrd="0" destOrd="0" presId="urn:microsoft.com/office/officeart/2005/8/layout/hProcess9"/>
    <dgm:cxn modelId="{021ACE66-1232-9643-AA4D-E5E2206F4A22}" srcId="{B1E432AE-0DE7-3F49-985A-EC734926D389}" destId="{6EF622E4-5D3D-3F4A-B6B1-80F26143DEBE}" srcOrd="3" destOrd="0" parTransId="{CC3546CD-D2B8-7B47-96B4-F2DB0FA5D643}" sibTransId="{BBFDBBC4-8BB0-154F-BE7D-7665B01AAA93}"/>
    <dgm:cxn modelId="{451ADF1C-636F-A945-832F-AABE49E5B8CA}" type="presOf" srcId="{6EF622E4-5D3D-3F4A-B6B1-80F26143DEBE}" destId="{2E9A1309-CBC5-4249-98F5-5A04DE6F0124}" srcOrd="0" destOrd="0" presId="urn:microsoft.com/office/officeart/2005/8/layout/hProcess9"/>
    <dgm:cxn modelId="{52AD8A6E-E4D8-5049-AFCA-8535409B3E05}" type="presOf" srcId="{B1E432AE-0DE7-3F49-985A-EC734926D389}" destId="{EC579F10-4C22-8D45-A4CF-D9DD8C3E5ECF}" srcOrd="0" destOrd="0" presId="urn:microsoft.com/office/officeart/2005/8/layout/hProcess9"/>
    <dgm:cxn modelId="{5667168E-B236-244F-9468-22D3D4951DE2}" type="presParOf" srcId="{EC579F10-4C22-8D45-A4CF-D9DD8C3E5ECF}" destId="{3DFD139F-3C8C-274F-80D9-2A3FB4792F48}" srcOrd="0" destOrd="0" presId="urn:microsoft.com/office/officeart/2005/8/layout/hProcess9"/>
    <dgm:cxn modelId="{AD3A6089-AB93-7545-A566-6BAEDA2F71D4}" type="presParOf" srcId="{EC579F10-4C22-8D45-A4CF-D9DD8C3E5ECF}" destId="{615F0750-76C5-224B-A541-47410107C6B1}" srcOrd="1" destOrd="0" presId="urn:microsoft.com/office/officeart/2005/8/layout/hProcess9"/>
    <dgm:cxn modelId="{F2B731A1-FB3E-F848-92D5-83699743A945}" type="presParOf" srcId="{615F0750-76C5-224B-A541-47410107C6B1}" destId="{401B3B6B-DEEC-7546-9B4B-72FAF40B8FBF}" srcOrd="0" destOrd="0" presId="urn:microsoft.com/office/officeart/2005/8/layout/hProcess9"/>
    <dgm:cxn modelId="{DE45DD97-FDE6-4943-9FFB-6A809A524E5F}" type="presParOf" srcId="{615F0750-76C5-224B-A541-47410107C6B1}" destId="{D6A39BEA-AC08-5443-90E5-11D6D8A86B80}" srcOrd="1" destOrd="0" presId="urn:microsoft.com/office/officeart/2005/8/layout/hProcess9"/>
    <dgm:cxn modelId="{6BBBE9B9-EF38-1B4B-8FC0-660AE72BF1D0}" type="presParOf" srcId="{615F0750-76C5-224B-A541-47410107C6B1}" destId="{EF0B61D1-3868-904B-B560-526619594A85}" srcOrd="2" destOrd="0" presId="urn:microsoft.com/office/officeart/2005/8/layout/hProcess9"/>
    <dgm:cxn modelId="{E2DB34B7-6999-514B-993A-22811B0D8AB7}" type="presParOf" srcId="{615F0750-76C5-224B-A541-47410107C6B1}" destId="{08DC8142-3DB0-3A45-89B8-F3404BB2D31B}" srcOrd="3" destOrd="0" presId="urn:microsoft.com/office/officeart/2005/8/layout/hProcess9"/>
    <dgm:cxn modelId="{4FAFF312-8FC8-DF4E-AB18-A14F9BB6707E}" type="presParOf" srcId="{615F0750-76C5-224B-A541-47410107C6B1}" destId="{E90D7A83-F295-4D49-A507-DA2D2062DE47}" srcOrd="4" destOrd="0" presId="urn:microsoft.com/office/officeart/2005/8/layout/hProcess9"/>
    <dgm:cxn modelId="{296EF4FA-CF64-9144-AE33-4CDD4FFF35FD}" type="presParOf" srcId="{615F0750-76C5-224B-A541-47410107C6B1}" destId="{4478D6C8-2CC8-7541-8286-CE4A7C168C16}" srcOrd="5" destOrd="0" presId="urn:microsoft.com/office/officeart/2005/8/layout/hProcess9"/>
    <dgm:cxn modelId="{D0936BA3-36D1-B145-86E8-7E30F36CAA6F}" type="presParOf" srcId="{615F0750-76C5-224B-A541-47410107C6B1}" destId="{2E9A1309-CBC5-4249-98F5-5A04DE6F0124}"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55C8DD-156D-9F42-B446-D3FFDADAB84B}" type="doc">
      <dgm:prSet loTypeId="urn:microsoft.com/office/officeart/2005/8/layout/vProcess5" loCatId="" qsTypeId="urn:microsoft.com/office/officeart/2005/8/quickstyle/simple4" qsCatId="simple" csTypeId="urn:microsoft.com/office/officeart/2005/8/colors/accent1_2" csCatId="accent1" phldr="1"/>
      <dgm:spPr/>
    </dgm:pt>
    <dgm:pt modelId="{8A265403-4C46-884C-A615-192EADE340A2}">
      <dgm:prSet phldrT="[Text]"/>
      <dgm:spPr/>
      <dgm:t>
        <a:bodyPr/>
        <a:lstStyle/>
        <a:p>
          <a:r>
            <a:rPr lang="en-US" dirty="0" smtClean="0"/>
            <a:t>1. Create Inventory of Data Sources</a:t>
          </a:r>
          <a:endParaRPr lang="en-US" dirty="0"/>
        </a:p>
      </dgm:t>
    </dgm:pt>
    <dgm:pt modelId="{D692CCDF-E59A-D341-B736-DC08151D8CC3}" type="parTrans" cxnId="{67ECFF06-A44C-344D-8D4B-D6B2556173C0}">
      <dgm:prSet/>
      <dgm:spPr/>
      <dgm:t>
        <a:bodyPr/>
        <a:lstStyle/>
        <a:p>
          <a:endParaRPr lang="en-US"/>
        </a:p>
      </dgm:t>
    </dgm:pt>
    <dgm:pt modelId="{DF66BBD5-F997-1B48-9BC6-3DC5A01BE7BA}" type="sibTrans" cxnId="{67ECFF06-A44C-344D-8D4B-D6B2556173C0}">
      <dgm:prSet/>
      <dgm:spPr/>
      <dgm:t>
        <a:bodyPr/>
        <a:lstStyle/>
        <a:p>
          <a:endParaRPr lang="en-US"/>
        </a:p>
      </dgm:t>
    </dgm:pt>
    <dgm:pt modelId="{8D5F7DFE-2923-8C46-B838-865ECFD2CB9B}">
      <dgm:prSet phldrT="[Text]"/>
      <dgm:spPr/>
      <dgm:t>
        <a:bodyPr/>
        <a:lstStyle/>
        <a:p>
          <a:r>
            <a:rPr lang="en-US" dirty="0" smtClean="0"/>
            <a:t>2. Analyze Trends and Patterns</a:t>
          </a:r>
          <a:endParaRPr lang="en-US" dirty="0"/>
        </a:p>
      </dgm:t>
    </dgm:pt>
    <dgm:pt modelId="{65FD5726-5FF3-0E41-B919-E030BC4E8D95}" type="parTrans" cxnId="{02078462-3B45-894D-BD5F-F95E63CDC758}">
      <dgm:prSet/>
      <dgm:spPr/>
      <dgm:t>
        <a:bodyPr/>
        <a:lstStyle/>
        <a:p>
          <a:endParaRPr lang="en-US"/>
        </a:p>
      </dgm:t>
    </dgm:pt>
    <dgm:pt modelId="{CA296B0F-FF98-C241-83D8-2CDB2D552554}" type="sibTrans" cxnId="{02078462-3B45-894D-BD5F-F95E63CDC758}">
      <dgm:prSet/>
      <dgm:spPr/>
      <dgm:t>
        <a:bodyPr/>
        <a:lstStyle/>
        <a:p>
          <a:endParaRPr lang="en-US"/>
        </a:p>
      </dgm:t>
    </dgm:pt>
    <dgm:pt modelId="{A624C2D7-313C-1145-B287-A9D05B8922DF}">
      <dgm:prSet phldrT="[Text]"/>
      <dgm:spPr/>
      <dgm:t>
        <a:bodyPr/>
        <a:lstStyle/>
        <a:p>
          <a:r>
            <a:rPr lang="en-US" dirty="0" smtClean="0"/>
            <a:t>3. Identify the Problem Area</a:t>
          </a:r>
        </a:p>
      </dgm:t>
    </dgm:pt>
    <dgm:pt modelId="{E848FA60-79BE-FB4B-9C21-70136CDF049A}" type="parTrans" cxnId="{64C678D7-5C1A-924F-B1C9-E38AEDEC8D23}">
      <dgm:prSet/>
      <dgm:spPr/>
      <dgm:t>
        <a:bodyPr/>
        <a:lstStyle/>
        <a:p>
          <a:endParaRPr lang="en-US"/>
        </a:p>
      </dgm:t>
    </dgm:pt>
    <dgm:pt modelId="{C4D84F12-81E2-C345-A17E-4F6565905E05}" type="sibTrans" cxnId="{64C678D7-5C1A-924F-B1C9-E38AEDEC8D23}">
      <dgm:prSet/>
      <dgm:spPr/>
      <dgm:t>
        <a:bodyPr/>
        <a:lstStyle/>
        <a:p>
          <a:endParaRPr lang="en-US"/>
        </a:p>
      </dgm:t>
    </dgm:pt>
    <dgm:pt modelId="{77644A19-9998-1C47-A31B-A6080CF5D028}">
      <dgm:prSet phldrT="[Text]"/>
      <dgm:spPr/>
      <dgm:t>
        <a:bodyPr/>
        <a:lstStyle/>
        <a:p>
          <a:r>
            <a:rPr lang="en-US" dirty="0" smtClean="0"/>
            <a:t>4. Create a Problem Statement</a:t>
          </a:r>
        </a:p>
      </dgm:t>
    </dgm:pt>
    <dgm:pt modelId="{71AE5CB2-28C9-B843-8274-D1BE20F6DB09}" type="parTrans" cxnId="{1D758759-B920-3544-B3B8-87CEA3F3EB19}">
      <dgm:prSet/>
      <dgm:spPr/>
      <dgm:t>
        <a:bodyPr/>
        <a:lstStyle/>
        <a:p>
          <a:endParaRPr lang="en-US"/>
        </a:p>
      </dgm:t>
    </dgm:pt>
    <dgm:pt modelId="{FB8DFE8C-6B9A-BB4D-9DA6-0E0882D352AF}" type="sibTrans" cxnId="{1D758759-B920-3544-B3B8-87CEA3F3EB19}">
      <dgm:prSet/>
      <dgm:spPr/>
      <dgm:t>
        <a:bodyPr/>
        <a:lstStyle/>
        <a:p>
          <a:endParaRPr lang="en-US"/>
        </a:p>
      </dgm:t>
    </dgm:pt>
    <dgm:pt modelId="{A81E8D86-0564-8346-A872-74FBFAC109EF}">
      <dgm:prSet phldrT="[Text]"/>
      <dgm:spPr/>
      <dgm:t>
        <a:bodyPr/>
        <a:lstStyle/>
        <a:p>
          <a:r>
            <a:rPr lang="en-US" dirty="0" smtClean="0"/>
            <a:t>5. Verify Problem Statement</a:t>
          </a:r>
        </a:p>
      </dgm:t>
    </dgm:pt>
    <dgm:pt modelId="{6EE83FEF-CE85-D241-A1A5-996F1D4C80CC}" type="parTrans" cxnId="{DABAE82C-3109-0442-8CDE-0B492CC285BE}">
      <dgm:prSet/>
      <dgm:spPr/>
      <dgm:t>
        <a:bodyPr/>
        <a:lstStyle/>
        <a:p>
          <a:endParaRPr lang="en-US"/>
        </a:p>
      </dgm:t>
    </dgm:pt>
    <dgm:pt modelId="{7BF78955-F5F4-9240-BEAC-B1A3E051A56F}" type="sibTrans" cxnId="{DABAE82C-3109-0442-8CDE-0B492CC285BE}">
      <dgm:prSet/>
      <dgm:spPr/>
      <dgm:t>
        <a:bodyPr/>
        <a:lstStyle/>
        <a:p>
          <a:endParaRPr lang="en-US"/>
        </a:p>
      </dgm:t>
    </dgm:pt>
    <dgm:pt modelId="{B9DF7B64-FABE-544B-B2D8-F643C32ED11B}" type="pres">
      <dgm:prSet presAssocID="{9655C8DD-156D-9F42-B446-D3FFDADAB84B}" presName="outerComposite" presStyleCnt="0">
        <dgm:presLayoutVars>
          <dgm:chMax val="5"/>
          <dgm:dir/>
          <dgm:resizeHandles val="exact"/>
        </dgm:presLayoutVars>
      </dgm:prSet>
      <dgm:spPr/>
    </dgm:pt>
    <dgm:pt modelId="{617B6BA8-A2DF-A843-8EF0-631C8E69E38B}" type="pres">
      <dgm:prSet presAssocID="{9655C8DD-156D-9F42-B446-D3FFDADAB84B}" presName="dummyMaxCanvas" presStyleCnt="0">
        <dgm:presLayoutVars/>
      </dgm:prSet>
      <dgm:spPr/>
    </dgm:pt>
    <dgm:pt modelId="{62162E04-E8BE-5E4B-B9F3-ABCDCDEEEDF0}" type="pres">
      <dgm:prSet presAssocID="{9655C8DD-156D-9F42-B446-D3FFDADAB84B}" presName="FiveNodes_1" presStyleLbl="node1" presStyleIdx="0" presStyleCnt="5">
        <dgm:presLayoutVars>
          <dgm:bulletEnabled val="1"/>
        </dgm:presLayoutVars>
      </dgm:prSet>
      <dgm:spPr/>
      <dgm:t>
        <a:bodyPr/>
        <a:lstStyle/>
        <a:p>
          <a:endParaRPr lang="en-US"/>
        </a:p>
      </dgm:t>
    </dgm:pt>
    <dgm:pt modelId="{C4FF4E27-3705-824D-BB5D-CBB63B80AA66}" type="pres">
      <dgm:prSet presAssocID="{9655C8DD-156D-9F42-B446-D3FFDADAB84B}" presName="FiveNodes_2" presStyleLbl="node1" presStyleIdx="1" presStyleCnt="5">
        <dgm:presLayoutVars>
          <dgm:bulletEnabled val="1"/>
        </dgm:presLayoutVars>
      </dgm:prSet>
      <dgm:spPr/>
      <dgm:t>
        <a:bodyPr/>
        <a:lstStyle/>
        <a:p>
          <a:endParaRPr lang="en-US"/>
        </a:p>
      </dgm:t>
    </dgm:pt>
    <dgm:pt modelId="{BBC35BCB-80DE-084D-B5A0-4DAEC8FD6B29}" type="pres">
      <dgm:prSet presAssocID="{9655C8DD-156D-9F42-B446-D3FFDADAB84B}" presName="FiveNodes_3" presStyleLbl="node1" presStyleIdx="2" presStyleCnt="5">
        <dgm:presLayoutVars>
          <dgm:bulletEnabled val="1"/>
        </dgm:presLayoutVars>
      </dgm:prSet>
      <dgm:spPr/>
      <dgm:t>
        <a:bodyPr/>
        <a:lstStyle/>
        <a:p>
          <a:endParaRPr lang="en-US"/>
        </a:p>
      </dgm:t>
    </dgm:pt>
    <dgm:pt modelId="{9204066A-2C4C-4B4C-9578-4CA07557689B}" type="pres">
      <dgm:prSet presAssocID="{9655C8DD-156D-9F42-B446-D3FFDADAB84B}" presName="FiveNodes_4" presStyleLbl="node1" presStyleIdx="3" presStyleCnt="5">
        <dgm:presLayoutVars>
          <dgm:bulletEnabled val="1"/>
        </dgm:presLayoutVars>
      </dgm:prSet>
      <dgm:spPr/>
      <dgm:t>
        <a:bodyPr/>
        <a:lstStyle/>
        <a:p>
          <a:endParaRPr lang="en-US"/>
        </a:p>
      </dgm:t>
    </dgm:pt>
    <dgm:pt modelId="{E55B1D2B-EB24-604B-83EB-F8FC80CBE399}" type="pres">
      <dgm:prSet presAssocID="{9655C8DD-156D-9F42-B446-D3FFDADAB84B}" presName="FiveNodes_5" presStyleLbl="node1" presStyleIdx="4" presStyleCnt="5">
        <dgm:presLayoutVars>
          <dgm:bulletEnabled val="1"/>
        </dgm:presLayoutVars>
      </dgm:prSet>
      <dgm:spPr/>
      <dgm:t>
        <a:bodyPr/>
        <a:lstStyle/>
        <a:p>
          <a:endParaRPr lang="en-US"/>
        </a:p>
      </dgm:t>
    </dgm:pt>
    <dgm:pt modelId="{79ADF513-61EE-1440-A69F-348D7E5E30A8}" type="pres">
      <dgm:prSet presAssocID="{9655C8DD-156D-9F42-B446-D3FFDADAB84B}" presName="FiveConn_1-2" presStyleLbl="fgAccFollowNode1" presStyleIdx="0" presStyleCnt="4">
        <dgm:presLayoutVars>
          <dgm:bulletEnabled val="1"/>
        </dgm:presLayoutVars>
      </dgm:prSet>
      <dgm:spPr/>
      <dgm:t>
        <a:bodyPr/>
        <a:lstStyle/>
        <a:p>
          <a:endParaRPr lang="en-US"/>
        </a:p>
      </dgm:t>
    </dgm:pt>
    <dgm:pt modelId="{FC212A07-1E83-BE4C-ACD4-13741D132AB9}" type="pres">
      <dgm:prSet presAssocID="{9655C8DD-156D-9F42-B446-D3FFDADAB84B}" presName="FiveConn_2-3" presStyleLbl="fgAccFollowNode1" presStyleIdx="1" presStyleCnt="4">
        <dgm:presLayoutVars>
          <dgm:bulletEnabled val="1"/>
        </dgm:presLayoutVars>
      </dgm:prSet>
      <dgm:spPr/>
      <dgm:t>
        <a:bodyPr/>
        <a:lstStyle/>
        <a:p>
          <a:endParaRPr lang="en-US"/>
        </a:p>
      </dgm:t>
    </dgm:pt>
    <dgm:pt modelId="{BFB90461-CAC6-A342-8456-0564C097A17D}" type="pres">
      <dgm:prSet presAssocID="{9655C8DD-156D-9F42-B446-D3FFDADAB84B}" presName="FiveConn_3-4" presStyleLbl="fgAccFollowNode1" presStyleIdx="2" presStyleCnt="4">
        <dgm:presLayoutVars>
          <dgm:bulletEnabled val="1"/>
        </dgm:presLayoutVars>
      </dgm:prSet>
      <dgm:spPr/>
      <dgm:t>
        <a:bodyPr/>
        <a:lstStyle/>
        <a:p>
          <a:endParaRPr lang="en-US"/>
        </a:p>
      </dgm:t>
    </dgm:pt>
    <dgm:pt modelId="{83567E6E-07E9-3D4F-97F9-18EE5B0C8EA6}" type="pres">
      <dgm:prSet presAssocID="{9655C8DD-156D-9F42-B446-D3FFDADAB84B}" presName="FiveConn_4-5" presStyleLbl="fgAccFollowNode1" presStyleIdx="3" presStyleCnt="4">
        <dgm:presLayoutVars>
          <dgm:bulletEnabled val="1"/>
        </dgm:presLayoutVars>
      </dgm:prSet>
      <dgm:spPr/>
      <dgm:t>
        <a:bodyPr/>
        <a:lstStyle/>
        <a:p>
          <a:endParaRPr lang="en-US"/>
        </a:p>
      </dgm:t>
    </dgm:pt>
    <dgm:pt modelId="{CD72A0C3-4BB6-3042-9972-62158C724A4E}" type="pres">
      <dgm:prSet presAssocID="{9655C8DD-156D-9F42-B446-D3FFDADAB84B}" presName="FiveNodes_1_text" presStyleLbl="node1" presStyleIdx="4" presStyleCnt="5">
        <dgm:presLayoutVars>
          <dgm:bulletEnabled val="1"/>
        </dgm:presLayoutVars>
      </dgm:prSet>
      <dgm:spPr/>
      <dgm:t>
        <a:bodyPr/>
        <a:lstStyle/>
        <a:p>
          <a:endParaRPr lang="en-US"/>
        </a:p>
      </dgm:t>
    </dgm:pt>
    <dgm:pt modelId="{015544BF-8729-C14F-A3DF-659B4D71D33A}" type="pres">
      <dgm:prSet presAssocID="{9655C8DD-156D-9F42-B446-D3FFDADAB84B}" presName="FiveNodes_2_text" presStyleLbl="node1" presStyleIdx="4" presStyleCnt="5">
        <dgm:presLayoutVars>
          <dgm:bulletEnabled val="1"/>
        </dgm:presLayoutVars>
      </dgm:prSet>
      <dgm:spPr/>
      <dgm:t>
        <a:bodyPr/>
        <a:lstStyle/>
        <a:p>
          <a:endParaRPr lang="en-US"/>
        </a:p>
      </dgm:t>
    </dgm:pt>
    <dgm:pt modelId="{C7FA2865-EBFB-7D4F-A84F-9EC4AD71E431}" type="pres">
      <dgm:prSet presAssocID="{9655C8DD-156D-9F42-B446-D3FFDADAB84B}" presName="FiveNodes_3_text" presStyleLbl="node1" presStyleIdx="4" presStyleCnt="5">
        <dgm:presLayoutVars>
          <dgm:bulletEnabled val="1"/>
        </dgm:presLayoutVars>
      </dgm:prSet>
      <dgm:spPr/>
      <dgm:t>
        <a:bodyPr/>
        <a:lstStyle/>
        <a:p>
          <a:endParaRPr lang="en-US"/>
        </a:p>
      </dgm:t>
    </dgm:pt>
    <dgm:pt modelId="{081BC207-E03B-CF45-A361-2ADFDC96A6F6}" type="pres">
      <dgm:prSet presAssocID="{9655C8DD-156D-9F42-B446-D3FFDADAB84B}" presName="FiveNodes_4_text" presStyleLbl="node1" presStyleIdx="4" presStyleCnt="5">
        <dgm:presLayoutVars>
          <dgm:bulletEnabled val="1"/>
        </dgm:presLayoutVars>
      </dgm:prSet>
      <dgm:spPr/>
      <dgm:t>
        <a:bodyPr/>
        <a:lstStyle/>
        <a:p>
          <a:endParaRPr lang="en-US"/>
        </a:p>
      </dgm:t>
    </dgm:pt>
    <dgm:pt modelId="{3D345995-5011-024E-8F2F-3DDCC5F03FCB}" type="pres">
      <dgm:prSet presAssocID="{9655C8DD-156D-9F42-B446-D3FFDADAB84B}" presName="FiveNodes_5_text" presStyleLbl="node1" presStyleIdx="4" presStyleCnt="5">
        <dgm:presLayoutVars>
          <dgm:bulletEnabled val="1"/>
        </dgm:presLayoutVars>
      </dgm:prSet>
      <dgm:spPr/>
      <dgm:t>
        <a:bodyPr/>
        <a:lstStyle/>
        <a:p>
          <a:endParaRPr lang="en-US"/>
        </a:p>
      </dgm:t>
    </dgm:pt>
  </dgm:ptLst>
  <dgm:cxnLst>
    <dgm:cxn modelId="{D9752B16-E5E5-5346-8E3B-207E7E0276BE}" type="presOf" srcId="{A624C2D7-313C-1145-B287-A9D05B8922DF}" destId="{BBC35BCB-80DE-084D-B5A0-4DAEC8FD6B29}" srcOrd="0" destOrd="0" presId="urn:microsoft.com/office/officeart/2005/8/layout/vProcess5"/>
    <dgm:cxn modelId="{1B1B6DC8-5FD9-2A4F-9AFE-081E3A036305}" type="presOf" srcId="{8D5F7DFE-2923-8C46-B838-865ECFD2CB9B}" destId="{015544BF-8729-C14F-A3DF-659B4D71D33A}" srcOrd="1" destOrd="0" presId="urn:microsoft.com/office/officeart/2005/8/layout/vProcess5"/>
    <dgm:cxn modelId="{67ECFF06-A44C-344D-8D4B-D6B2556173C0}" srcId="{9655C8DD-156D-9F42-B446-D3FFDADAB84B}" destId="{8A265403-4C46-884C-A615-192EADE340A2}" srcOrd="0" destOrd="0" parTransId="{D692CCDF-E59A-D341-B736-DC08151D8CC3}" sibTransId="{DF66BBD5-F997-1B48-9BC6-3DC5A01BE7BA}"/>
    <dgm:cxn modelId="{64C678D7-5C1A-924F-B1C9-E38AEDEC8D23}" srcId="{9655C8DD-156D-9F42-B446-D3FFDADAB84B}" destId="{A624C2D7-313C-1145-B287-A9D05B8922DF}" srcOrd="2" destOrd="0" parTransId="{E848FA60-79BE-FB4B-9C21-70136CDF049A}" sibTransId="{C4D84F12-81E2-C345-A17E-4F6565905E05}"/>
    <dgm:cxn modelId="{1D758759-B920-3544-B3B8-87CEA3F3EB19}" srcId="{9655C8DD-156D-9F42-B446-D3FFDADAB84B}" destId="{77644A19-9998-1C47-A31B-A6080CF5D028}" srcOrd="3" destOrd="0" parTransId="{71AE5CB2-28C9-B843-8274-D1BE20F6DB09}" sibTransId="{FB8DFE8C-6B9A-BB4D-9DA6-0E0882D352AF}"/>
    <dgm:cxn modelId="{CA25B525-6444-F74F-9F54-47C6C815289C}" type="presOf" srcId="{77644A19-9998-1C47-A31B-A6080CF5D028}" destId="{9204066A-2C4C-4B4C-9578-4CA07557689B}" srcOrd="0" destOrd="0" presId="urn:microsoft.com/office/officeart/2005/8/layout/vProcess5"/>
    <dgm:cxn modelId="{545DF59F-DE8B-B141-B968-E30FC1AD9071}" type="presOf" srcId="{FB8DFE8C-6B9A-BB4D-9DA6-0E0882D352AF}" destId="{83567E6E-07E9-3D4F-97F9-18EE5B0C8EA6}" srcOrd="0" destOrd="0" presId="urn:microsoft.com/office/officeart/2005/8/layout/vProcess5"/>
    <dgm:cxn modelId="{6C4B795C-2D18-EB48-82DE-18A1BF69FD6B}" type="presOf" srcId="{8A265403-4C46-884C-A615-192EADE340A2}" destId="{62162E04-E8BE-5E4B-B9F3-ABCDCDEEEDF0}" srcOrd="0" destOrd="0" presId="urn:microsoft.com/office/officeart/2005/8/layout/vProcess5"/>
    <dgm:cxn modelId="{02078462-3B45-894D-BD5F-F95E63CDC758}" srcId="{9655C8DD-156D-9F42-B446-D3FFDADAB84B}" destId="{8D5F7DFE-2923-8C46-B838-865ECFD2CB9B}" srcOrd="1" destOrd="0" parTransId="{65FD5726-5FF3-0E41-B919-E030BC4E8D95}" sibTransId="{CA296B0F-FF98-C241-83D8-2CDB2D552554}"/>
    <dgm:cxn modelId="{23B75D0B-994C-3543-A5EC-88F2C7EA10DE}" type="presOf" srcId="{A81E8D86-0564-8346-A872-74FBFAC109EF}" destId="{3D345995-5011-024E-8F2F-3DDCC5F03FCB}" srcOrd="1" destOrd="0" presId="urn:microsoft.com/office/officeart/2005/8/layout/vProcess5"/>
    <dgm:cxn modelId="{803A4F9A-3E5A-4A40-8276-1DB2A450BE71}" type="presOf" srcId="{DF66BBD5-F997-1B48-9BC6-3DC5A01BE7BA}" destId="{79ADF513-61EE-1440-A69F-348D7E5E30A8}" srcOrd="0" destOrd="0" presId="urn:microsoft.com/office/officeart/2005/8/layout/vProcess5"/>
    <dgm:cxn modelId="{60442C30-5370-B14C-B95C-0F510716252E}" type="presOf" srcId="{8A265403-4C46-884C-A615-192EADE340A2}" destId="{CD72A0C3-4BB6-3042-9972-62158C724A4E}" srcOrd="1" destOrd="0" presId="urn:microsoft.com/office/officeart/2005/8/layout/vProcess5"/>
    <dgm:cxn modelId="{77F1C13A-4E28-5D4F-A805-418B0F683CC2}" type="presOf" srcId="{C4D84F12-81E2-C345-A17E-4F6565905E05}" destId="{BFB90461-CAC6-A342-8456-0564C097A17D}" srcOrd="0" destOrd="0" presId="urn:microsoft.com/office/officeart/2005/8/layout/vProcess5"/>
    <dgm:cxn modelId="{19D744EC-2DE1-2347-98ED-42D38E5DBF1D}" type="presOf" srcId="{9655C8DD-156D-9F42-B446-D3FFDADAB84B}" destId="{B9DF7B64-FABE-544B-B2D8-F643C32ED11B}" srcOrd="0" destOrd="0" presId="urn:microsoft.com/office/officeart/2005/8/layout/vProcess5"/>
    <dgm:cxn modelId="{EC860160-B04D-0645-844B-FF7DC2C0311D}" type="presOf" srcId="{8D5F7DFE-2923-8C46-B838-865ECFD2CB9B}" destId="{C4FF4E27-3705-824D-BB5D-CBB63B80AA66}" srcOrd="0" destOrd="0" presId="urn:microsoft.com/office/officeart/2005/8/layout/vProcess5"/>
    <dgm:cxn modelId="{BFC8D6CA-46AB-9044-9933-34486A83CC93}" type="presOf" srcId="{A81E8D86-0564-8346-A872-74FBFAC109EF}" destId="{E55B1D2B-EB24-604B-83EB-F8FC80CBE399}" srcOrd="0" destOrd="0" presId="urn:microsoft.com/office/officeart/2005/8/layout/vProcess5"/>
    <dgm:cxn modelId="{FDBC8DD7-BD40-D14F-A6BB-23395D13044B}" type="presOf" srcId="{CA296B0F-FF98-C241-83D8-2CDB2D552554}" destId="{FC212A07-1E83-BE4C-ACD4-13741D132AB9}" srcOrd="0" destOrd="0" presId="urn:microsoft.com/office/officeart/2005/8/layout/vProcess5"/>
    <dgm:cxn modelId="{C5174BFE-DD3F-9E43-BF90-5E6543310233}" type="presOf" srcId="{A624C2D7-313C-1145-B287-A9D05B8922DF}" destId="{C7FA2865-EBFB-7D4F-A84F-9EC4AD71E431}" srcOrd="1" destOrd="0" presId="urn:microsoft.com/office/officeart/2005/8/layout/vProcess5"/>
    <dgm:cxn modelId="{DABAE82C-3109-0442-8CDE-0B492CC285BE}" srcId="{9655C8DD-156D-9F42-B446-D3FFDADAB84B}" destId="{A81E8D86-0564-8346-A872-74FBFAC109EF}" srcOrd="4" destOrd="0" parTransId="{6EE83FEF-CE85-D241-A1A5-996F1D4C80CC}" sibTransId="{7BF78955-F5F4-9240-BEAC-B1A3E051A56F}"/>
    <dgm:cxn modelId="{B5F40635-E674-6D41-B606-AC72FAEA8850}" type="presOf" srcId="{77644A19-9998-1C47-A31B-A6080CF5D028}" destId="{081BC207-E03B-CF45-A361-2ADFDC96A6F6}" srcOrd="1" destOrd="0" presId="urn:microsoft.com/office/officeart/2005/8/layout/vProcess5"/>
    <dgm:cxn modelId="{15453506-5D48-604E-BA17-4C039112A594}" type="presParOf" srcId="{B9DF7B64-FABE-544B-B2D8-F643C32ED11B}" destId="{617B6BA8-A2DF-A843-8EF0-631C8E69E38B}" srcOrd="0" destOrd="0" presId="urn:microsoft.com/office/officeart/2005/8/layout/vProcess5"/>
    <dgm:cxn modelId="{07AEC918-574B-6D46-ABBF-8E5214440379}" type="presParOf" srcId="{B9DF7B64-FABE-544B-B2D8-F643C32ED11B}" destId="{62162E04-E8BE-5E4B-B9F3-ABCDCDEEEDF0}" srcOrd="1" destOrd="0" presId="urn:microsoft.com/office/officeart/2005/8/layout/vProcess5"/>
    <dgm:cxn modelId="{DBE4B5C5-1501-BA46-96A9-BAF6AD2E1EBA}" type="presParOf" srcId="{B9DF7B64-FABE-544B-B2D8-F643C32ED11B}" destId="{C4FF4E27-3705-824D-BB5D-CBB63B80AA66}" srcOrd="2" destOrd="0" presId="urn:microsoft.com/office/officeart/2005/8/layout/vProcess5"/>
    <dgm:cxn modelId="{1239BC07-83AA-6D4D-94F0-B08B21107E39}" type="presParOf" srcId="{B9DF7B64-FABE-544B-B2D8-F643C32ED11B}" destId="{BBC35BCB-80DE-084D-B5A0-4DAEC8FD6B29}" srcOrd="3" destOrd="0" presId="urn:microsoft.com/office/officeart/2005/8/layout/vProcess5"/>
    <dgm:cxn modelId="{CD0AC01A-ADD8-E940-882E-31BDA67FBB0E}" type="presParOf" srcId="{B9DF7B64-FABE-544B-B2D8-F643C32ED11B}" destId="{9204066A-2C4C-4B4C-9578-4CA07557689B}" srcOrd="4" destOrd="0" presId="urn:microsoft.com/office/officeart/2005/8/layout/vProcess5"/>
    <dgm:cxn modelId="{7161E5C4-78BA-5C49-9E75-CAFFBED387A1}" type="presParOf" srcId="{B9DF7B64-FABE-544B-B2D8-F643C32ED11B}" destId="{E55B1D2B-EB24-604B-83EB-F8FC80CBE399}" srcOrd="5" destOrd="0" presId="urn:microsoft.com/office/officeart/2005/8/layout/vProcess5"/>
    <dgm:cxn modelId="{907BA9D9-645B-E444-94C6-EDCF2A0B6783}" type="presParOf" srcId="{B9DF7B64-FABE-544B-B2D8-F643C32ED11B}" destId="{79ADF513-61EE-1440-A69F-348D7E5E30A8}" srcOrd="6" destOrd="0" presId="urn:microsoft.com/office/officeart/2005/8/layout/vProcess5"/>
    <dgm:cxn modelId="{770F6060-EFB7-5F4A-920E-545082516349}" type="presParOf" srcId="{B9DF7B64-FABE-544B-B2D8-F643C32ED11B}" destId="{FC212A07-1E83-BE4C-ACD4-13741D132AB9}" srcOrd="7" destOrd="0" presId="urn:microsoft.com/office/officeart/2005/8/layout/vProcess5"/>
    <dgm:cxn modelId="{56A16849-8C15-5644-A256-B0A00CB35115}" type="presParOf" srcId="{B9DF7B64-FABE-544B-B2D8-F643C32ED11B}" destId="{BFB90461-CAC6-A342-8456-0564C097A17D}" srcOrd="8" destOrd="0" presId="urn:microsoft.com/office/officeart/2005/8/layout/vProcess5"/>
    <dgm:cxn modelId="{A070A5A2-2ECB-914D-B278-951BBD68D627}" type="presParOf" srcId="{B9DF7B64-FABE-544B-B2D8-F643C32ED11B}" destId="{83567E6E-07E9-3D4F-97F9-18EE5B0C8EA6}" srcOrd="9" destOrd="0" presId="urn:microsoft.com/office/officeart/2005/8/layout/vProcess5"/>
    <dgm:cxn modelId="{B94EE1AA-636D-0548-9DBF-BFCEEFE779E1}" type="presParOf" srcId="{B9DF7B64-FABE-544B-B2D8-F643C32ED11B}" destId="{CD72A0C3-4BB6-3042-9972-62158C724A4E}" srcOrd="10" destOrd="0" presId="urn:microsoft.com/office/officeart/2005/8/layout/vProcess5"/>
    <dgm:cxn modelId="{B1FCC8A1-F9BB-5C49-99B7-63DE47713C4D}" type="presParOf" srcId="{B9DF7B64-FABE-544B-B2D8-F643C32ED11B}" destId="{015544BF-8729-C14F-A3DF-659B4D71D33A}" srcOrd="11" destOrd="0" presId="urn:microsoft.com/office/officeart/2005/8/layout/vProcess5"/>
    <dgm:cxn modelId="{995EF08D-9D72-2949-B818-09C34DC349BF}" type="presParOf" srcId="{B9DF7B64-FABE-544B-B2D8-F643C32ED11B}" destId="{C7FA2865-EBFB-7D4F-A84F-9EC4AD71E431}" srcOrd="12" destOrd="0" presId="urn:microsoft.com/office/officeart/2005/8/layout/vProcess5"/>
    <dgm:cxn modelId="{2F20DCA5-EE7B-9F44-B2E1-2D0D5A0F576F}" type="presParOf" srcId="{B9DF7B64-FABE-544B-B2D8-F643C32ED11B}" destId="{081BC207-E03B-CF45-A361-2ADFDC96A6F6}" srcOrd="13" destOrd="0" presId="urn:microsoft.com/office/officeart/2005/8/layout/vProcess5"/>
    <dgm:cxn modelId="{6A612384-1FA6-5B40-AAB2-3AE78C9925B3}" type="presParOf" srcId="{B9DF7B64-FABE-544B-B2D8-F643C32ED11B}" destId="{3D345995-5011-024E-8F2F-3DDCC5F03FCB}"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E20A08-4797-A44F-9E97-B749CC8D6966}"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n-US"/>
        </a:p>
      </dgm:t>
    </dgm:pt>
    <dgm:pt modelId="{36D0C290-DDD8-0648-80C8-96B5A9A9F406}">
      <dgm:prSet phldrT="[Text]"/>
      <dgm:spPr/>
      <dgm:t>
        <a:bodyPr/>
        <a:lstStyle/>
        <a:p>
          <a:r>
            <a:rPr lang="en-US" dirty="0" smtClean="0"/>
            <a:t>Root Cause Analysis</a:t>
          </a:r>
          <a:endParaRPr lang="en-US" dirty="0"/>
        </a:p>
      </dgm:t>
    </dgm:pt>
    <dgm:pt modelId="{5FD182F4-73DB-4F4C-954A-480A6F677BC2}" type="parTrans" cxnId="{2FF6E738-015E-9B46-A166-82B3E026551C}">
      <dgm:prSet/>
      <dgm:spPr/>
      <dgm:t>
        <a:bodyPr/>
        <a:lstStyle/>
        <a:p>
          <a:endParaRPr lang="en-US"/>
        </a:p>
      </dgm:t>
    </dgm:pt>
    <dgm:pt modelId="{84424F74-A684-F448-B366-28405E63CB22}" type="sibTrans" cxnId="{2FF6E738-015E-9B46-A166-82B3E026551C}">
      <dgm:prSet/>
      <dgm:spPr/>
      <dgm:t>
        <a:bodyPr/>
        <a:lstStyle/>
        <a:p>
          <a:endParaRPr lang="en-US"/>
        </a:p>
      </dgm:t>
    </dgm:pt>
    <dgm:pt modelId="{88931A1A-C8CF-AB40-ABF6-FF95B18323E7}">
      <dgm:prSet phldrT="[Text]"/>
      <dgm:spPr/>
      <dgm:t>
        <a:bodyPr/>
        <a:lstStyle/>
        <a:p>
          <a:r>
            <a:rPr lang="en-US" dirty="0" smtClean="0"/>
            <a:t>Additional Data Sources</a:t>
          </a:r>
          <a:endParaRPr lang="en-US" dirty="0"/>
        </a:p>
      </dgm:t>
    </dgm:pt>
    <dgm:pt modelId="{AB127F6D-A4FD-C84E-A6DB-8BB5EA283D70}" type="parTrans" cxnId="{B4805A9C-B41F-124D-86CA-EE480930EA83}">
      <dgm:prSet/>
      <dgm:spPr/>
      <dgm:t>
        <a:bodyPr/>
        <a:lstStyle/>
        <a:p>
          <a:endParaRPr lang="en-US"/>
        </a:p>
      </dgm:t>
    </dgm:pt>
    <dgm:pt modelId="{16252C5A-C0F0-1648-B1A9-487EC6EC3D76}" type="sibTrans" cxnId="{B4805A9C-B41F-124D-86CA-EE480930EA83}">
      <dgm:prSet/>
      <dgm:spPr/>
      <dgm:t>
        <a:bodyPr/>
        <a:lstStyle/>
        <a:p>
          <a:endParaRPr lang="en-US"/>
        </a:p>
      </dgm:t>
    </dgm:pt>
    <dgm:pt modelId="{D48422D6-1F34-E14C-90FE-A29CE78E503F}">
      <dgm:prSet phldrT="[Text]"/>
      <dgm:spPr/>
      <dgm:t>
        <a:bodyPr/>
        <a:lstStyle/>
        <a:p>
          <a:r>
            <a:rPr lang="en-US" dirty="0" smtClean="0"/>
            <a:t>Select Root Cause</a:t>
          </a:r>
          <a:endParaRPr lang="en-US" dirty="0"/>
        </a:p>
      </dgm:t>
    </dgm:pt>
    <dgm:pt modelId="{DCDB27A4-9984-1C41-9948-0286CE05B412}" type="parTrans" cxnId="{17C787FF-A693-E84A-828E-0F1010A05426}">
      <dgm:prSet/>
      <dgm:spPr/>
      <dgm:t>
        <a:bodyPr/>
        <a:lstStyle/>
        <a:p>
          <a:endParaRPr lang="en-US"/>
        </a:p>
      </dgm:t>
    </dgm:pt>
    <dgm:pt modelId="{3ADAAD10-29C1-4843-9636-7C4886ED77F3}" type="sibTrans" cxnId="{17C787FF-A693-E84A-828E-0F1010A05426}">
      <dgm:prSet/>
      <dgm:spPr/>
      <dgm:t>
        <a:bodyPr/>
        <a:lstStyle/>
        <a:p>
          <a:endParaRPr lang="en-US"/>
        </a:p>
      </dgm:t>
    </dgm:pt>
    <dgm:pt modelId="{71016D06-D503-B44B-BB97-EC26C0947932}" type="pres">
      <dgm:prSet presAssocID="{BAE20A08-4797-A44F-9E97-B749CC8D6966}" presName="outerComposite" presStyleCnt="0">
        <dgm:presLayoutVars>
          <dgm:chMax val="5"/>
          <dgm:dir/>
          <dgm:resizeHandles val="exact"/>
        </dgm:presLayoutVars>
      </dgm:prSet>
      <dgm:spPr/>
      <dgm:t>
        <a:bodyPr/>
        <a:lstStyle/>
        <a:p>
          <a:endParaRPr lang="en-US"/>
        </a:p>
      </dgm:t>
    </dgm:pt>
    <dgm:pt modelId="{92DFE3A1-4FF9-6249-946F-26156272A6C1}" type="pres">
      <dgm:prSet presAssocID="{BAE20A08-4797-A44F-9E97-B749CC8D6966}" presName="dummyMaxCanvas" presStyleCnt="0">
        <dgm:presLayoutVars/>
      </dgm:prSet>
      <dgm:spPr/>
    </dgm:pt>
    <dgm:pt modelId="{483B4DEA-9C15-424A-B7F1-CE187BDE3E3D}" type="pres">
      <dgm:prSet presAssocID="{BAE20A08-4797-A44F-9E97-B749CC8D6966}" presName="ThreeNodes_1" presStyleLbl="node1" presStyleIdx="0" presStyleCnt="3">
        <dgm:presLayoutVars>
          <dgm:bulletEnabled val="1"/>
        </dgm:presLayoutVars>
      </dgm:prSet>
      <dgm:spPr/>
      <dgm:t>
        <a:bodyPr/>
        <a:lstStyle/>
        <a:p>
          <a:endParaRPr lang="en-US"/>
        </a:p>
      </dgm:t>
    </dgm:pt>
    <dgm:pt modelId="{D9142296-1449-A34F-819D-02778C6A119D}" type="pres">
      <dgm:prSet presAssocID="{BAE20A08-4797-A44F-9E97-B749CC8D6966}" presName="ThreeNodes_2" presStyleLbl="node1" presStyleIdx="1" presStyleCnt="3">
        <dgm:presLayoutVars>
          <dgm:bulletEnabled val="1"/>
        </dgm:presLayoutVars>
      </dgm:prSet>
      <dgm:spPr/>
      <dgm:t>
        <a:bodyPr/>
        <a:lstStyle/>
        <a:p>
          <a:endParaRPr lang="en-US"/>
        </a:p>
      </dgm:t>
    </dgm:pt>
    <dgm:pt modelId="{D858B917-9698-384E-BDA2-8FD4891047B3}" type="pres">
      <dgm:prSet presAssocID="{BAE20A08-4797-A44F-9E97-B749CC8D6966}" presName="ThreeNodes_3" presStyleLbl="node1" presStyleIdx="2" presStyleCnt="3">
        <dgm:presLayoutVars>
          <dgm:bulletEnabled val="1"/>
        </dgm:presLayoutVars>
      </dgm:prSet>
      <dgm:spPr/>
      <dgm:t>
        <a:bodyPr/>
        <a:lstStyle/>
        <a:p>
          <a:endParaRPr lang="en-US"/>
        </a:p>
      </dgm:t>
    </dgm:pt>
    <dgm:pt modelId="{1A2D6ED4-2F39-A84D-9DD3-9B8CB9C5301D}" type="pres">
      <dgm:prSet presAssocID="{BAE20A08-4797-A44F-9E97-B749CC8D6966}" presName="ThreeConn_1-2" presStyleLbl="fgAccFollowNode1" presStyleIdx="0" presStyleCnt="2">
        <dgm:presLayoutVars>
          <dgm:bulletEnabled val="1"/>
        </dgm:presLayoutVars>
      </dgm:prSet>
      <dgm:spPr/>
      <dgm:t>
        <a:bodyPr/>
        <a:lstStyle/>
        <a:p>
          <a:endParaRPr lang="en-US"/>
        </a:p>
      </dgm:t>
    </dgm:pt>
    <dgm:pt modelId="{5A84877B-E103-024C-A688-89A7BC2DF6B7}" type="pres">
      <dgm:prSet presAssocID="{BAE20A08-4797-A44F-9E97-B749CC8D6966}" presName="ThreeConn_2-3" presStyleLbl="fgAccFollowNode1" presStyleIdx="1" presStyleCnt="2">
        <dgm:presLayoutVars>
          <dgm:bulletEnabled val="1"/>
        </dgm:presLayoutVars>
      </dgm:prSet>
      <dgm:spPr/>
      <dgm:t>
        <a:bodyPr/>
        <a:lstStyle/>
        <a:p>
          <a:endParaRPr lang="en-US"/>
        </a:p>
      </dgm:t>
    </dgm:pt>
    <dgm:pt modelId="{A33DD065-F432-E943-9B10-0AE05C2A19A6}" type="pres">
      <dgm:prSet presAssocID="{BAE20A08-4797-A44F-9E97-B749CC8D6966}" presName="ThreeNodes_1_text" presStyleLbl="node1" presStyleIdx="2" presStyleCnt="3">
        <dgm:presLayoutVars>
          <dgm:bulletEnabled val="1"/>
        </dgm:presLayoutVars>
      </dgm:prSet>
      <dgm:spPr/>
      <dgm:t>
        <a:bodyPr/>
        <a:lstStyle/>
        <a:p>
          <a:endParaRPr lang="en-US"/>
        </a:p>
      </dgm:t>
    </dgm:pt>
    <dgm:pt modelId="{CEDB3904-F5C4-7E4B-B870-2A122E1F8C70}" type="pres">
      <dgm:prSet presAssocID="{BAE20A08-4797-A44F-9E97-B749CC8D6966}" presName="ThreeNodes_2_text" presStyleLbl="node1" presStyleIdx="2" presStyleCnt="3">
        <dgm:presLayoutVars>
          <dgm:bulletEnabled val="1"/>
        </dgm:presLayoutVars>
      </dgm:prSet>
      <dgm:spPr/>
      <dgm:t>
        <a:bodyPr/>
        <a:lstStyle/>
        <a:p>
          <a:endParaRPr lang="en-US"/>
        </a:p>
      </dgm:t>
    </dgm:pt>
    <dgm:pt modelId="{0C0F12BA-C7BA-3648-B61C-5DD5A692196F}" type="pres">
      <dgm:prSet presAssocID="{BAE20A08-4797-A44F-9E97-B749CC8D6966}" presName="ThreeNodes_3_text" presStyleLbl="node1" presStyleIdx="2" presStyleCnt="3">
        <dgm:presLayoutVars>
          <dgm:bulletEnabled val="1"/>
        </dgm:presLayoutVars>
      </dgm:prSet>
      <dgm:spPr/>
      <dgm:t>
        <a:bodyPr/>
        <a:lstStyle/>
        <a:p>
          <a:endParaRPr lang="en-US"/>
        </a:p>
      </dgm:t>
    </dgm:pt>
  </dgm:ptLst>
  <dgm:cxnLst>
    <dgm:cxn modelId="{511C039C-56A6-5943-9001-12DA313402EF}" type="presOf" srcId="{88931A1A-C8CF-AB40-ABF6-FF95B18323E7}" destId="{D9142296-1449-A34F-819D-02778C6A119D}" srcOrd="0" destOrd="0" presId="urn:microsoft.com/office/officeart/2005/8/layout/vProcess5"/>
    <dgm:cxn modelId="{FF6E10D9-A960-A248-86DD-5FFE2082E5CB}" type="presOf" srcId="{D48422D6-1F34-E14C-90FE-A29CE78E503F}" destId="{D858B917-9698-384E-BDA2-8FD4891047B3}" srcOrd="0" destOrd="0" presId="urn:microsoft.com/office/officeart/2005/8/layout/vProcess5"/>
    <dgm:cxn modelId="{9C1DD0E3-BD45-2248-A197-E675C4EF49FD}" type="presOf" srcId="{D48422D6-1F34-E14C-90FE-A29CE78E503F}" destId="{0C0F12BA-C7BA-3648-B61C-5DD5A692196F}" srcOrd="1" destOrd="0" presId="urn:microsoft.com/office/officeart/2005/8/layout/vProcess5"/>
    <dgm:cxn modelId="{068B6E71-8541-9E44-9058-185CB87FBFD8}" type="presOf" srcId="{16252C5A-C0F0-1648-B1A9-487EC6EC3D76}" destId="{5A84877B-E103-024C-A688-89A7BC2DF6B7}" srcOrd="0" destOrd="0" presId="urn:microsoft.com/office/officeart/2005/8/layout/vProcess5"/>
    <dgm:cxn modelId="{C9B5A956-08A7-CE44-AFD0-0889436196CC}" type="presOf" srcId="{88931A1A-C8CF-AB40-ABF6-FF95B18323E7}" destId="{CEDB3904-F5C4-7E4B-B870-2A122E1F8C70}" srcOrd="1" destOrd="0" presId="urn:microsoft.com/office/officeart/2005/8/layout/vProcess5"/>
    <dgm:cxn modelId="{94CF4DC0-424A-6E46-AF0D-A84CC8AD7B93}" type="presOf" srcId="{36D0C290-DDD8-0648-80C8-96B5A9A9F406}" destId="{483B4DEA-9C15-424A-B7F1-CE187BDE3E3D}" srcOrd="0" destOrd="0" presId="urn:microsoft.com/office/officeart/2005/8/layout/vProcess5"/>
    <dgm:cxn modelId="{ECF3AA7B-F98A-324A-B521-D8D60AB18ACB}" type="presOf" srcId="{36D0C290-DDD8-0648-80C8-96B5A9A9F406}" destId="{A33DD065-F432-E943-9B10-0AE05C2A19A6}" srcOrd="1" destOrd="0" presId="urn:microsoft.com/office/officeart/2005/8/layout/vProcess5"/>
    <dgm:cxn modelId="{2FF6E738-015E-9B46-A166-82B3E026551C}" srcId="{BAE20A08-4797-A44F-9E97-B749CC8D6966}" destId="{36D0C290-DDD8-0648-80C8-96B5A9A9F406}" srcOrd="0" destOrd="0" parTransId="{5FD182F4-73DB-4F4C-954A-480A6F677BC2}" sibTransId="{84424F74-A684-F448-B366-28405E63CB22}"/>
    <dgm:cxn modelId="{B4805A9C-B41F-124D-86CA-EE480930EA83}" srcId="{BAE20A08-4797-A44F-9E97-B749CC8D6966}" destId="{88931A1A-C8CF-AB40-ABF6-FF95B18323E7}" srcOrd="1" destOrd="0" parTransId="{AB127F6D-A4FD-C84E-A6DB-8BB5EA283D70}" sibTransId="{16252C5A-C0F0-1648-B1A9-487EC6EC3D76}"/>
    <dgm:cxn modelId="{17C787FF-A693-E84A-828E-0F1010A05426}" srcId="{BAE20A08-4797-A44F-9E97-B749CC8D6966}" destId="{D48422D6-1F34-E14C-90FE-A29CE78E503F}" srcOrd="2" destOrd="0" parTransId="{DCDB27A4-9984-1C41-9948-0286CE05B412}" sibTransId="{3ADAAD10-29C1-4843-9636-7C4886ED77F3}"/>
    <dgm:cxn modelId="{11A6A769-AE10-ED4D-A501-7A440583EFFE}" type="presOf" srcId="{84424F74-A684-F448-B366-28405E63CB22}" destId="{1A2D6ED4-2F39-A84D-9DD3-9B8CB9C5301D}" srcOrd="0" destOrd="0" presId="urn:microsoft.com/office/officeart/2005/8/layout/vProcess5"/>
    <dgm:cxn modelId="{1A2C4A07-ECC3-2D49-8240-E045AFCF0564}" type="presOf" srcId="{BAE20A08-4797-A44F-9E97-B749CC8D6966}" destId="{71016D06-D503-B44B-BB97-EC26C0947932}" srcOrd="0" destOrd="0" presId="urn:microsoft.com/office/officeart/2005/8/layout/vProcess5"/>
    <dgm:cxn modelId="{AB3C36C1-29F1-1C4B-8C08-C797042D1D81}" type="presParOf" srcId="{71016D06-D503-B44B-BB97-EC26C0947932}" destId="{92DFE3A1-4FF9-6249-946F-26156272A6C1}" srcOrd="0" destOrd="0" presId="urn:microsoft.com/office/officeart/2005/8/layout/vProcess5"/>
    <dgm:cxn modelId="{4C346604-C6EA-F947-8F81-C63BB8AA04AB}" type="presParOf" srcId="{71016D06-D503-B44B-BB97-EC26C0947932}" destId="{483B4DEA-9C15-424A-B7F1-CE187BDE3E3D}" srcOrd="1" destOrd="0" presId="urn:microsoft.com/office/officeart/2005/8/layout/vProcess5"/>
    <dgm:cxn modelId="{B83B4143-70DD-8349-9347-B6767910B2EF}" type="presParOf" srcId="{71016D06-D503-B44B-BB97-EC26C0947932}" destId="{D9142296-1449-A34F-819D-02778C6A119D}" srcOrd="2" destOrd="0" presId="urn:microsoft.com/office/officeart/2005/8/layout/vProcess5"/>
    <dgm:cxn modelId="{75780FED-4102-0945-8D7B-1F9BFF3FECA2}" type="presParOf" srcId="{71016D06-D503-B44B-BB97-EC26C0947932}" destId="{D858B917-9698-384E-BDA2-8FD4891047B3}" srcOrd="3" destOrd="0" presId="urn:microsoft.com/office/officeart/2005/8/layout/vProcess5"/>
    <dgm:cxn modelId="{20B365FD-CE04-B645-9DC5-67A27A375428}" type="presParOf" srcId="{71016D06-D503-B44B-BB97-EC26C0947932}" destId="{1A2D6ED4-2F39-A84D-9DD3-9B8CB9C5301D}" srcOrd="4" destOrd="0" presId="urn:microsoft.com/office/officeart/2005/8/layout/vProcess5"/>
    <dgm:cxn modelId="{EC92F398-04D0-0941-910F-8A604D241CB2}" type="presParOf" srcId="{71016D06-D503-B44B-BB97-EC26C0947932}" destId="{5A84877B-E103-024C-A688-89A7BC2DF6B7}" srcOrd="5" destOrd="0" presId="urn:microsoft.com/office/officeart/2005/8/layout/vProcess5"/>
    <dgm:cxn modelId="{9AFE489F-F64E-E34A-8302-95F549CABD94}" type="presParOf" srcId="{71016D06-D503-B44B-BB97-EC26C0947932}" destId="{A33DD065-F432-E943-9B10-0AE05C2A19A6}" srcOrd="6" destOrd="0" presId="urn:microsoft.com/office/officeart/2005/8/layout/vProcess5"/>
    <dgm:cxn modelId="{1F163BC6-8BF4-7945-8A4C-53CEE7239E39}" type="presParOf" srcId="{71016D06-D503-B44B-BB97-EC26C0947932}" destId="{CEDB3904-F5C4-7E4B-B870-2A122E1F8C70}" srcOrd="7" destOrd="0" presId="urn:microsoft.com/office/officeart/2005/8/layout/vProcess5"/>
    <dgm:cxn modelId="{DC3EAB3B-EC54-6A44-93BC-E537027391A2}" type="presParOf" srcId="{71016D06-D503-B44B-BB97-EC26C0947932}" destId="{0C0F12BA-C7BA-3648-B61C-5DD5A692196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D139F-3C8C-274F-80D9-2A3FB4792F48}">
      <dsp:nvSpPr>
        <dsp:cNvPr id="0" name=""/>
        <dsp:cNvSpPr/>
      </dsp:nvSpPr>
      <dsp:spPr>
        <a:xfrm>
          <a:off x="572331" y="0"/>
          <a:ext cx="6486429" cy="4771571"/>
        </a:xfrm>
        <a:prstGeom prst="rightArrow">
          <a:avLst/>
        </a:prstGeom>
        <a:solidFill>
          <a:schemeClr val="accent1">
            <a:tint val="40000"/>
            <a:hueOff val="0"/>
            <a:satOff val="0"/>
            <a:lumOff val="0"/>
            <a:alphaOff val="0"/>
          </a:schemeClr>
        </a:solidFill>
        <a:ln>
          <a:noFill/>
        </a:ln>
        <a:effectLst>
          <a:outerShdw blurRad="381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01B3B6B-DEEC-7546-9B4B-72FAF40B8FBF}">
      <dsp:nvSpPr>
        <dsp:cNvPr id="0" name=""/>
        <dsp:cNvSpPr/>
      </dsp:nvSpPr>
      <dsp:spPr>
        <a:xfrm>
          <a:off x="2701" y="1431471"/>
          <a:ext cx="1718905" cy="1908628"/>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Program </a:t>
          </a:r>
          <a:r>
            <a:rPr lang="en-US" sz="2000" kern="1200" dirty="0" err="1" smtClean="0"/>
            <a:t>EffectivenessPBMAS</a:t>
          </a:r>
          <a:endParaRPr lang="en-US" sz="2000" kern="1200" dirty="0"/>
        </a:p>
      </dsp:txBody>
      <dsp:txXfrm>
        <a:off x="86611" y="1515381"/>
        <a:ext cx="1551085" cy="1740808"/>
      </dsp:txXfrm>
    </dsp:sp>
    <dsp:sp modelId="{EF0B61D1-3868-904B-B560-526619594A85}">
      <dsp:nvSpPr>
        <dsp:cNvPr id="0" name=""/>
        <dsp:cNvSpPr/>
      </dsp:nvSpPr>
      <dsp:spPr>
        <a:xfrm>
          <a:off x="1971629" y="1431471"/>
          <a:ext cx="1718905" cy="1908628"/>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Acceleration           vs Remediation</a:t>
          </a:r>
        </a:p>
      </dsp:txBody>
      <dsp:txXfrm>
        <a:off x="2055539" y="1515381"/>
        <a:ext cx="1551085" cy="1740808"/>
      </dsp:txXfrm>
    </dsp:sp>
    <dsp:sp modelId="{E90D7A83-F295-4D49-A507-DA2D2062DE47}">
      <dsp:nvSpPr>
        <dsp:cNvPr id="0" name=""/>
        <dsp:cNvSpPr/>
      </dsp:nvSpPr>
      <dsp:spPr>
        <a:xfrm>
          <a:off x="3940557" y="1431471"/>
          <a:ext cx="1718905" cy="1908628"/>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Meeting the Needs of ELLs in GT Programs</a:t>
          </a:r>
        </a:p>
      </dsp:txBody>
      <dsp:txXfrm>
        <a:off x="4024467" y="1515381"/>
        <a:ext cx="1551085" cy="1740808"/>
      </dsp:txXfrm>
    </dsp:sp>
    <dsp:sp modelId="{2E9A1309-CBC5-4249-98F5-5A04DE6F0124}">
      <dsp:nvSpPr>
        <dsp:cNvPr id="0" name=""/>
        <dsp:cNvSpPr/>
      </dsp:nvSpPr>
      <dsp:spPr>
        <a:xfrm>
          <a:off x="5909486" y="1431471"/>
          <a:ext cx="1718905" cy="1908628"/>
        </a:xfrm>
        <a:prstGeom prst="roundRect">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Meeting the Needs of ELLs in Special Education</a:t>
          </a:r>
        </a:p>
      </dsp:txBody>
      <dsp:txXfrm>
        <a:off x="5993396" y="1515381"/>
        <a:ext cx="1551085" cy="17408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62E04-E8BE-5E4B-B9F3-ABCDCDEEEDF0}">
      <dsp:nvSpPr>
        <dsp:cNvPr id="0" name=""/>
        <dsp:cNvSpPr/>
      </dsp:nvSpPr>
      <dsp:spPr>
        <a:xfrm>
          <a:off x="0" y="0"/>
          <a:ext cx="4693920" cy="731520"/>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1. Create Inventory of Data Sources</a:t>
          </a:r>
          <a:endParaRPr lang="en-US" sz="2000" kern="1200" dirty="0"/>
        </a:p>
      </dsp:txBody>
      <dsp:txXfrm>
        <a:off x="21425" y="21425"/>
        <a:ext cx="3818966" cy="688670"/>
      </dsp:txXfrm>
    </dsp:sp>
    <dsp:sp modelId="{C4FF4E27-3705-824D-BB5D-CBB63B80AA66}">
      <dsp:nvSpPr>
        <dsp:cNvPr id="0" name=""/>
        <dsp:cNvSpPr/>
      </dsp:nvSpPr>
      <dsp:spPr>
        <a:xfrm>
          <a:off x="350520" y="833120"/>
          <a:ext cx="4693920" cy="731520"/>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2. Analyze Trends and Patterns</a:t>
          </a:r>
          <a:endParaRPr lang="en-US" sz="2000" kern="1200" dirty="0"/>
        </a:p>
      </dsp:txBody>
      <dsp:txXfrm>
        <a:off x="371945" y="854545"/>
        <a:ext cx="3825062" cy="688669"/>
      </dsp:txXfrm>
    </dsp:sp>
    <dsp:sp modelId="{BBC35BCB-80DE-084D-B5A0-4DAEC8FD6B29}">
      <dsp:nvSpPr>
        <dsp:cNvPr id="0" name=""/>
        <dsp:cNvSpPr/>
      </dsp:nvSpPr>
      <dsp:spPr>
        <a:xfrm>
          <a:off x="701039" y="1666240"/>
          <a:ext cx="4693920" cy="731520"/>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3. Identify the Problem Area</a:t>
          </a:r>
        </a:p>
      </dsp:txBody>
      <dsp:txXfrm>
        <a:off x="722464" y="1687665"/>
        <a:ext cx="3825062" cy="688669"/>
      </dsp:txXfrm>
    </dsp:sp>
    <dsp:sp modelId="{9204066A-2C4C-4B4C-9578-4CA07557689B}">
      <dsp:nvSpPr>
        <dsp:cNvPr id="0" name=""/>
        <dsp:cNvSpPr/>
      </dsp:nvSpPr>
      <dsp:spPr>
        <a:xfrm>
          <a:off x="1051559" y="2499360"/>
          <a:ext cx="4693920" cy="731520"/>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4. Create a Problem Statement</a:t>
          </a:r>
        </a:p>
      </dsp:txBody>
      <dsp:txXfrm>
        <a:off x="1072984" y="2520785"/>
        <a:ext cx="3825062" cy="688669"/>
      </dsp:txXfrm>
    </dsp:sp>
    <dsp:sp modelId="{E55B1D2B-EB24-604B-83EB-F8FC80CBE399}">
      <dsp:nvSpPr>
        <dsp:cNvPr id="0" name=""/>
        <dsp:cNvSpPr/>
      </dsp:nvSpPr>
      <dsp:spPr>
        <a:xfrm>
          <a:off x="1402079" y="3332480"/>
          <a:ext cx="4693920" cy="731520"/>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5. Verify Problem Statement</a:t>
          </a:r>
        </a:p>
      </dsp:txBody>
      <dsp:txXfrm>
        <a:off x="1423504" y="3353905"/>
        <a:ext cx="3825062" cy="688669"/>
      </dsp:txXfrm>
    </dsp:sp>
    <dsp:sp modelId="{79ADF513-61EE-1440-A69F-348D7E5E30A8}">
      <dsp:nvSpPr>
        <dsp:cNvPr id="0" name=""/>
        <dsp:cNvSpPr/>
      </dsp:nvSpPr>
      <dsp:spPr>
        <a:xfrm>
          <a:off x="4218432" y="534416"/>
          <a:ext cx="475488" cy="475488"/>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4325417" y="534416"/>
        <a:ext cx="261518" cy="357805"/>
      </dsp:txXfrm>
    </dsp:sp>
    <dsp:sp modelId="{FC212A07-1E83-BE4C-ACD4-13741D132AB9}">
      <dsp:nvSpPr>
        <dsp:cNvPr id="0" name=""/>
        <dsp:cNvSpPr/>
      </dsp:nvSpPr>
      <dsp:spPr>
        <a:xfrm>
          <a:off x="4568952" y="1367536"/>
          <a:ext cx="475488" cy="475488"/>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4675937" y="1367536"/>
        <a:ext cx="261518" cy="357805"/>
      </dsp:txXfrm>
    </dsp:sp>
    <dsp:sp modelId="{BFB90461-CAC6-A342-8456-0564C097A17D}">
      <dsp:nvSpPr>
        <dsp:cNvPr id="0" name=""/>
        <dsp:cNvSpPr/>
      </dsp:nvSpPr>
      <dsp:spPr>
        <a:xfrm>
          <a:off x="4919472" y="2188464"/>
          <a:ext cx="475488" cy="475488"/>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5026457" y="2188464"/>
        <a:ext cx="261518" cy="357805"/>
      </dsp:txXfrm>
    </dsp:sp>
    <dsp:sp modelId="{83567E6E-07E9-3D4F-97F9-18EE5B0C8EA6}">
      <dsp:nvSpPr>
        <dsp:cNvPr id="0" name=""/>
        <dsp:cNvSpPr/>
      </dsp:nvSpPr>
      <dsp:spPr>
        <a:xfrm>
          <a:off x="5269992" y="3029712"/>
          <a:ext cx="475488" cy="475488"/>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US" sz="2200" kern="1200"/>
        </a:p>
      </dsp:txBody>
      <dsp:txXfrm>
        <a:off x="5376977" y="3029712"/>
        <a:ext cx="261518" cy="3578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B4DEA-9C15-424A-B7F1-CE187BDE3E3D}">
      <dsp:nvSpPr>
        <dsp:cNvPr id="0" name=""/>
        <dsp:cNvSpPr/>
      </dsp:nvSpPr>
      <dsp:spPr>
        <a:xfrm>
          <a:off x="0" y="0"/>
          <a:ext cx="5181600" cy="1219200"/>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smtClean="0"/>
            <a:t>Root Cause Analysis</a:t>
          </a:r>
          <a:endParaRPr lang="en-US" sz="3300" kern="1200" dirty="0"/>
        </a:p>
      </dsp:txBody>
      <dsp:txXfrm>
        <a:off x="35709" y="35709"/>
        <a:ext cx="3865988" cy="1147782"/>
      </dsp:txXfrm>
    </dsp:sp>
    <dsp:sp modelId="{D9142296-1449-A34F-819D-02778C6A119D}">
      <dsp:nvSpPr>
        <dsp:cNvPr id="0" name=""/>
        <dsp:cNvSpPr/>
      </dsp:nvSpPr>
      <dsp:spPr>
        <a:xfrm>
          <a:off x="457199" y="1422399"/>
          <a:ext cx="5181600" cy="1219200"/>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smtClean="0"/>
            <a:t>Additional Data Sources</a:t>
          </a:r>
          <a:endParaRPr lang="en-US" sz="3300" kern="1200" dirty="0"/>
        </a:p>
      </dsp:txBody>
      <dsp:txXfrm>
        <a:off x="492908" y="1458108"/>
        <a:ext cx="3860502" cy="1147782"/>
      </dsp:txXfrm>
    </dsp:sp>
    <dsp:sp modelId="{D858B917-9698-384E-BDA2-8FD4891047B3}">
      <dsp:nvSpPr>
        <dsp:cNvPr id="0" name=""/>
        <dsp:cNvSpPr/>
      </dsp:nvSpPr>
      <dsp:spPr>
        <a:xfrm>
          <a:off x="914399" y="2844799"/>
          <a:ext cx="5181600" cy="1219200"/>
        </a:xfrm>
        <a:prstGeom prst="roundRect">
          <a:avLst>
            <a:gd name="adj" fmla="val 10000"/>
          </a:avLst>
        </a:prstGeom>
        <a:gradFill rotWithShape="0">
          <a:gsLst>
            <a:gs pos="0">
              <a:schemeClr val="accent1">
                <a:hueOff val="0"/>
                <a:satOff val="0"/>
                <a:lumOff val="0"/>
                <a:alphaOff val="0"/>
                <a:tint val="83000"/>
                <a:shade val="100000"/>
                <a:alpha val="100000"/>
                <a:hueMod val="100000"/>
                <a:satMod val="220000"/>
                <a:lumMod val="90000"/>
              </a:schemeClr>
            </a:gs>
            <a:gs pos="76000">
              <a:schemeClr val="accent1">
                <a:hueOff val="0"/>
                <a:satOff val="0"/>
                <a:lumOff val="0"/>
                <a:alphaOff val="0"/>
                <a:shade val="100000"/>
              </a:schemeClr>
            </a:gs>
            <a:gs pos="100000">
              <a:schemeClr val="accen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US" sz="3300" kern="1200" dirty="0" smtClean="0"/>
            <a:t>Select Root Cause</a:t>
          </a:r>
          <a:endParaRPr lang="en-US" sz="3300" kern="1200" dirty="0"/>
        </a:p>
      </dsp:txBody>
      <dsp:txXfrm>
        <a:off x="950108" y="2880508"/>
        <a:ext cx="3860502" cy="1147782"/>
      </dsp:txXfrm>
    </dsp:sp>
    <dsp:sp modelId="{1A2D6ED4-2F39-A84D-9DD3-9B8CB9C5301D}">
      <dsp:nvSpPr>
        <dsp:cNvPr id="0" name=""/>
        <dsp:cNvSpPr/>
      </dsp:nvSpPr>
      <dsp:spPr>
        <a:xfrm>
          <a:off x="4389120" y="924560"/>
          <a:ext cx="792480" cy="792480"/>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4567428" y="924560"/>
        <a:ext cx="435864" cy="596341"/>
      </dsp:txXfrm>
    </dsp:sp>
    <dsp:sp modelId="{5A84877B-E103-024C-A688-89A7BC2DF6B7}">
      <dsp:nvSpPr>
        <dsp:cNvPr id="0" name=""/>
        <dsp:cNvSpPr/>
      </dsp:nvSpPr>
      <dsp:spPr>
        <a:xfrm>
          <a:off x="4846320" y="2338832"/>
          <a:ext cx="792480" cy="792480"/>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024628" y="2338832"/>
        <a:ext cx="435864" cy="59634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4DDA89-C744-4943-B458-B4FF2BC70EB9}" type="datetimeFigureOut">
              <a:rPr lang="en-US" smtClean="0"/>
              <a:t>2/16/18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20B302-C447-7E46-88B7-B5D8B53B875E}" type="slidenum">
              <a:rPr lang="en-US" smtClean="0"/>
              <a:t>‹#›</a:t>
            </a:fld>
            <a:endParaRPr lang="en-US"/>
          </a:p>
        </p:txBody>
      </p:sp>
    </p:spTree>
    <p:extLst>
      <p:ext uri="{BB962C8B-B14F-4D97-AF65-F5344CB8AC3E}">
        <p14:creationId xmlns:p14="http://schemas.microsoft.com/office/powerpoint/2010/main" val="5704770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Shape 147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74" name="Shape 147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rgbClr val="000000"/>
              </a:solidFill>
              <a:latin typeface="Calibri"/>
              <a:ea typeface="Calibri"/>
              <a:cs typeface="Calibri"/>
              <a:sym typeface="Calibri"/>
            </a:endParaRPr>
          </a:p>
        </p:txBody>
      </p:sp>
      <p:sp>
        <p:nvSpPr>
          <p:cNvPr id="1475" name="Shape 147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Arial"/>
                <a:ea typeface="Arial"/>
                <a:cs typeface="Arial"/>
                <a:sym typeface="Arial"/>
              </a:rPr>
              <a:t>8</a:t>
            </a:fld>
            <a:endParaRPr lang="en-US" sz="1200">
              <a:solidFill>
                <a:srgbClr val="000000"/>
              </a:solidFill>
              <a:latin typeface="Arial"/>
              <a:ea typeface="Arial"/>
              <a:cs typeface="Arial"/>
              <a:sym typeface="Arial"/>
            </a:endParaRPr>
          </a:p>
        </p:txBody>
      </p:sp>
    </p:spTree>
    <p:extLst>
      <p:ext uri="{BB962C8B-B14F-4D97-AF65-F5344CB8AC3E}">
        <p14:creationId xmlns:p14="http://schemas.microsoft.com/office/powerpoint/2010/main" val="1611121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6"/>
        <p:cNvGrpSpPr/>
        <p:nvPr/>
      </p:nvGrpSpPr>
      <p:grpSpPr>
        <a:xfrm>
          <a:off x="0" y="0"/>
          <a:ext cx="0" cy="0"/>
          <a:chOff x="0" y="0"/>
          <a:chExt cx="0" cy="0"/>
        </a:xfrm>
      </p:grpSpPr>
      <p:sp>
        <p:nvSpPr>
          <p:cNvPr id="2167" name="Shape 2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68" name="Shape 2168"/>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spcBef>
                <a:spcPts val="0"/>
              </a:spcBef>
              <a:spcAft>
                <a:spcPts val="0"/>
              </a:spcAft>
              <a:buClr>
                <a:schemeClr val="dk1"/>
              </a:buClr>
              <a:buSzPct val="25000"/>
              <a:buFont typeface="Calibri"/>
              <a:buNone/>
            </a:pPr>
            <a:r>
              <a:rPr lang="en-US" sz="1200" b="1" i="1" u="none" strike="noStrike" cap="none">
                <a:solidFill>
                  <a:schemeClr val="dk1"/>
                </a:solidFill>
                <a:latin typeface="Calibri"/>
                <a:ea typeface="Calibri"/>
                <a:cs typeface="Calibri"/>
                <a:sym typeface="Calibri"/>
              </a:rPr>
              <a:t>Facilitation Notes: </a:t>
            </a:r>
          </a:p>
          <a:p>
            <a:pPr marL="0" marR="0" lvl="0" indent="0" algn="l" rtl="0">
              <a:spcBef>
                <a:spcPts val="0"/>
              </a:spcBef>
              <a:buClr>
                <a:schemeClr val="dk1"/>
              </a:buClr>
              <a:buSzPct val="25000"/>
              <a:buFont typeface="Arial"/>
              <a:buNone/>
            </a:pPr>
            <a:r>
              <a:rPr lang="en-US" sz="1200" b="0" i="1" u="none" strike="noStrike" cap="none">
                <a:solidFill>
                  <a:schemeClr val="dk1"/>
                </a:solidFill>
                <a:latin typeface="Arial"/>
                <a:ea typeface="Arial"/>
                <a:cs typeface="Arial"/>
                <a:sym typeface="Arial"/>
              </a:rPr>
              <a:t>Transition slide for next step in the process.</a:t>
            </a:r>
          </a:p>
        </p:txBody>
      </p:sp>
      <p:sp>
        <p:nvSpPr>
          <p:cNvPr id="2169" name="Shape 2169"/>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8434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2"/>
        <p:cNvGrpSpPr/>
        <p:nvPr/>
      </p:nvGrpSpPr>
      <p:grpSpPr>
        <a:xfrm>
          <a:off x="0" y="0"/>
          <a:ext cx="0" cy="0"/>
          <a:chOff x="0" y="0"/>
          <a:chExt cx="0" cy="0"/>
        </a:xfrm>
      </p:grpSpPr>
      <p:sp>
        <p:nvSpPr>
          <p:cNvPr id="2213" name="Shape 2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14" name="Shape 2214"/>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Arial"/>
                <a:ea typeface="Arial"/>
                <a:cs typeface="Arial"/>
                <a:sym typeface="Arial"/>
              </a:rPr>
              <a:t>Facilitator Talking Points:</a:t>
            </a:r>
          </a:p>
          <a:p>
            <a:pPr marL="165100" marR="0" lvl="0"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The purpose of the root cause analysis is to identify possible reasons </a:t>
            </a:r>
            <a:r>
              <a:rPr lang="en-US" sz="1200" b="1" i="0" u="none" strike="noStrike" cap="none">
                <a:solidFill>
                  <a:schemeClr val="dk1"/>
                </a:solidFill>
                <a:latin typeface="Arial"/>
                <a:ea typeface="Arial"/>
                <a:cs typeface="Arial"/>
                <a:sym typeface="Arial"/>
              </a:rPr>
              <a:t>WHY</a:t>
            </a:r>
            <a:r>
              <a:rPr lang="en-US" sz="1200" b="0" i="0" u="none" strike="noStrike" cap="none">
                <a:solidFill>
                  <a:schemeClr val="dk1"/>
                </a:solidFill>
                <a:latin typeface="Arial"/>
                <a:ea typeface="Arial"/>
                <a:cs typeface="Arial"/>
                <a:sym typeface="Arial"/>
              </a:rPr>
              <a:t> the problem is occurring. Digging beneath the surface of the common assumptions that are often made when attempting to fix the problems we see. Understanding the root cause will lead to a more effective plan that addresses the real issues and is not based on assumptions.</a:t>
            </a:r>
          </a:p>
          <a:p>
            <a:pPr marL="165100" marR="0" lvl="0"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Once we have analyzed the data and gained a clear understanding of what the data says through the development of problem statements, we can effectively begin to drill into </a:t>
            </a:r>
            <a:r>
              <a:rPr lang="en-US" sz="1200" b="1" i="0" u="none" strike="noStrike" cap="none">
                <a:solidFill>
                  <a:schemeClr val="dk1"/>
                </a:solidFill>
                <a:latin typeface="Arial"/>
                <a:ea typeface="Arial"/>
                <a:cs typeface="Arial"/>
                <a:sym typeface="Arial"/>
              </a:rPr>
              <a:t>WHY </a:t>
            </a:r>
            <a:r>
              <a:rPr lang="en-US" sz="1200" b="0" i="0" u="none" strike="noStrike" cap="none">
                <a:solidFill>
                  <a:schemeClr val="dk1"/>
                </a:solidFill>
                <a:latin typeface="Arial"/>
                <a:ea typeface="Arial"/>
                <a:cs typeface="Arial"/>
                <a:sym typeface="Arial"/>
              </a:rPr>
              <a:t>these problems exist. The needs assessment, or root cause analysis, will help us understand </a:t>
            </a:r>
            <a:r>
              <a:rPr lang="en-US" sz="1200" b="1" i="0" u="none" strike="noStrike" cap="none">
                <a:solidFill>
                  <a:schemeClr val="dk1"/>
                </a:solidFill>
                <a:latin typeface="Arial"/>
                <a:ea typeface="Arial"/>
                <a:cs typeface="Arial"/>
                <a:sym typeface="Arial"/>
              </a:rPr>
              <a:t>WHY </a:t>
            </a:r>
            <a:r>
              <a:rPr lang="en-US" sz="1200" b="0" i="0" u="none" strike="noStrike" cap="none">
                <a:solidFill>
                  <a:schemeClr val="dk1"/>
                </a:solidFill>
                <a:latin typeface="Arial"/>
                <a:ea typeface="Arial"/>
                <a:cs typeface="Arial"/>
                <a:sym typeface="Arial"/>
              </a:rPr>
              <a:t>the problems, or gaps in data, exist.</a:t>
            </a:r>
          </a:p>
          <a:p>
            <a:pPr marL="165100" marR="0" lvl="0"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The root cause is significant because it helps answer WHY the problem (or gap based on data) exists. Determining a reason WHY a gap exists, especially one that</a:t>
            </a:r>
            <a:r>
              <a:rPr lang="en-US" sz="1200" b="1" i="0" u="none" strike="noStrike" cap="none">
                <a:solidFill>
                  <a:schemeClr val="dk1"/>
                </a:solidFill>
                <a:latin typeface="Arial"/>
                <a:ea typeface="Arial"/>
                <a:cs typeface="Arial"/>
                <a:sym typeface="Arial"/>
              </a:rPr>
              <a:t> isn’t an obvious reason why,</a:t>
            </a:r>
            <a:r>
              <a:rPr lang="en-US" sz="1200" b="0" i="0" u="none" strike="noStrike" cap="none">
                <a:solidFill>
                  <a:schemeClr val="dk1"/>
                </a:solidFill>
                <a:latin typeface="Arial"/>
                <a:ea typeface="Arial"/>
                <a:cs typeface="Arial"/>
                <a:sym typeface="Arial"/>
              </a:rPr>
              <a:t> gives us insight as to HOW best to address the problem in the planning phase of the process.</a:t>
            </a:r>
          </a:p>
          <a:p>
            <a:pPr marL="165100" marR="0" lvl="0"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The root cause </a:t>
            </a:r>
            <a:r>
              <a:rPr lang="en-US" sz="1200" b="1" i="0" u="none" strike="noStrike" cap="none">
                <a:solidFill>
                  <a:schemeClr val="dk1"/>
                </a:solidFill>
                <a:latin typeface="Arial"/>
                <a:ea typeface="Arial"/>
                <a:cs typeface="Arial"/>
                <a:sym typeface="Arial"/>
              </a:rPr>
              <a:t>is a hypothesis </a:t>
            </a:r>
            <a:r>
              <a:rPr lang="en-US" sz="1200" b="0" i="0" u="none" strike="noStrike" cap="none">
                <a:solidFill>
                  <a:schemeClr val="dk1"/>
                </a:solidFill>
                <a:latin typeface="Arial"/>
                <a:ea typeface="Arial"/>
                <a:cs typeface="Arial"/>
                <a:sym typeface="Arial"/>
              </a:rPr>
              <a:t>for the problem statement. This hypothesis sets the context for us to treat the deeper issues, below the surface of the problem statement. This hypothesis is a data grounded, proposed reason why this problem is occurring. However, there are no absolutes when it comes to determining whether or not the “right” root cause has been identified. </a:t>
            </a:r>
          </a:p>
          <a:p>
            <a:pPr marL="165100" marR="0" lvl="0"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The root cause analysis process allows one to </a:t>
            </a:r>
            <a:r>
              <a:rPr lang="en-US" sz="1200" b="1" i="0" u="none" strike="noStrike" cap="none">
                <a:solidFill>
                  <a:schemeClr val="dk1"/>
                </a:solidFill>
                <a:latin typeface="Arial"/>
                <a:ea typeface="Arial"/>
                <a:cs typeface="Arial"/>
                <a:sym typeface="Arial"/>
              </a:rPr>
              <a:t>drill deep below the surface</a:t>
            </a:r>
            <a:r>
              <a:rPr lang="en-US" sz="1200" b="0" i="0" u="none" strike="noStrike" cap="none">
                <a:solidFill>
                  <a:schemeClr val="dk1"/>
                </a:solidFill>
                <a:latin typeface="Arial"/>
                <a:ea typeface="Arial"/>
                <a:cs typeface="Arial"/>
                <a:sym typeface="Arial"/>
              </a:rPr>
              <a:t> reasons why. Drilling deep enough helps better identify the root cause, thus allowing us to select the best possible strategy later in the process.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Calibri"/>
              <a:buNone/>
            </a:pPr>
            <a:r>
              <a:rPr lang="en-US" sz="1200" b="1" i="1" u="none" strike="noStrike" cap="none">
                <a:solidFill>
                  <a:schemeClr val="dk1"/>
                </a:solidFill>
                <a:latin typeface="Arial"/>
                <a:ea typeface="Arial"/>
                <a:cs typeface="Arial"/>
                <a:sym typeface="Arial"/>
              </a:rPr>
              <a:t>Facilitator Note</a:t>
            </a:r>
            <a:r>
              <a:rPr lang="en-US" sz="1200" b="0" i="1" u="none" strike="noStrike" cap="none">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25000"/>
              <a:buFont typeface="Calibri"/>
              <a:buNone/>
            </a:pPr>
            <a:r>
              <a:rPr lang="en-US" sz="1200" b="0" i="1" u="none" strike="noStrike" cap="none">
                <a:solidFill>
                  <a:schemeClr val="dk1"/>
                </a:solidFill>
                <a:latin typeface="Arial"/>
                <a:ea typeface="Arial"/>
                <a:cs typeface="Arial"/>
                <a:sym typeface="Arial"/>
              </a:rPr>
              <a:t>Acknowledge those who may already work with a root cause analysis process.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215" name="Shape 2215"/>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7339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7"/>
        <p:cNvGrpSpPr/>
        <p:nvPr/>
      </p:nvGrpSpPr>
      <p:grpSpPr>
        <a:xfrm>
          <a:off x="0" y="0"/>
          <a:ext cx="0" cy="0"/>
          <a:chOff x="0" y="0"/>
          <a:chExt cx="0" cy="0"/>
        </a:xfrm>
      </p:grpSpPr>
      <p:sp>
        <p:nvSpPr>
          <p:cNvPr id="2268" name="Shape 22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69" name="Shape 2269"/>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Arial"/>
                <a:ea typeface="Arial"/>
                <a:cs typeface="Arial"/>
                <a:sym typeface="Arial"/>
              </a:rPr>
              <a:t>Facilitator Talking Points:</a:t>
            </a:r>
          </a:p>
          <a:p>
            <a:pPr marL="165100" marR="0" lvl="0"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The first phase of this analysis is called the 10, 5, 5</a:t>
            </a:r>
          </a:p>
          <a:p>
            <a:pPr marL="622300" marR="0" lvl="1" indent="-171450" algn="l" rtl="0">
              <a:spcBef>
                <a:spcPts val="0"/>
              </a:spcBef>
              <a:spcAft>
                <a:spcPts val="0"/>
              </a:spcAft>
              <a:buClr>
                <a:schemeClr val="dk1"/>
              </a:buClr>
              <a:buSzPct val="25000"/>
              <a:buFont typeface="Arial"/>
              <a:buChar char="•"/>
            </a:pPr>
            <a:r>
              <a:rPr lang="en-US" sz="1200" b="1" i="0" u="none" strike="noStrike" cap="none">
                <a:solidFill>
                  <a:schemeClr val="dk1"/>
                </a:solidFill>
                <a:latin typeface="Arial"/>
                <a:ea typeface="Arial"/>
                <a:cs typeface="Arial"/>
                <a:sym typeface="Arial"/>
              </a:rPr>
              <a:t>10, 5, 5-</a:t>
            </a:r>
            <a:r>
              <a:rPr lang="en-US" sz="1200" b="0" i="0" u="none" strike="noStrike" cap="none">
                <a:solidFill>
                  <a:schemeClr val="dk1"/>
                </a:solidFill>
                <a:latin typeface="Arial"/>
                <a:ea typeface="Arial"/>
                <a:cs typeface="Arial"/>
                <a:sym typeface="Arial"/>
              </a:rPr>
              <a:t>--This is a group brainstorming process meant to begin conversations around the possible reasons WHY the problems or gaps exist.</a:t>
            </a:r>
          </a:p>
          <a:p>
            <a:pPr marL="622300" marR="0" lvl="1"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This process establishes multiple hypothesis to a given problem statement. </a:t>
            </a:r>
          </a:p>
          <a:p>
            <a:pPr marL="622300" marR="0" lvl="1"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The purpose of this activity is to stretch brainstorming beyond the surface level or common reasons “why.”</a:t>
            </a:r>
          </a:p>
          <a:p>
            <a:pPr marL="622300" marR="0" lvl="1"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In a minute, starting with the drafted problem statement written on your poster, you’re going to be given time </a:t>
            </a:r>
            <a:r>
              <a:rPr lang="en-US" sz="1200" b="1" i="0" u="none" strike="noStrike" cap="none">
                <a:solidFill>
                  <a:schemeClr val="dk1"/>
                </a:solidFill>
                <a:latin typeface="Arial"/>
                <a:ea typeface="Arial"/>
                <a:cs typeface="Arial"/>
                <a:sym typeface="Arial"/>
              </a:rPr>
              <a:t>individually </a:t>
            </a:r>
            <a:r>
              <a:rPr lang="en-US" sz="1200" b="0" i="0" u="none" strike="noStrike" cap="none">
                <a:solidFill>
                  <a:schemeClr val="dk1"/>
                </a:solidFill>
                <a:latin typeface="Arial"/>
                <a:ea typeface="Arial"/>
                <a:cs typeface="Arial"/>
                <a:sym typeface="Arial"/>
              </a:rPr>
              <a:t>to come up with a list of reasons why the problem is occurring </a:t>
            </a:r>
            <a:r>
              <a:rPr lang="en-US" sz="1200" b="0" i="0" u="none" strike="noStrike" cap="none">
                <a:solidFill>
                  <a:srgbClr val="FF0000"/>
                </a:solidFill>
                <a:latin typeface="Arial"/>
                <a:ea typeface="Arial"/>
                <a:cs typeface="Arial"/>
                <a:sym typeface="Arial"/>
              </a:rPr>
              <a:t>AND THEN YOU WILL BE GIVEN TIME TO WORK WHOLE GROUP TO COMBINE YOUR POSSIBLE REASONS WHY THE GAP EXISTS. </a:t>
            </a:r>
          </a:p>
          <a:p>
            <a:pPr marL="622300" marR="0" lvl="1"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There are no wrong answers so record whatever possible reasons come to mind that problem is occurring. However, it’s important to note that data will need to be referenced in order to avoid subjectivity and opinion based reasons moving forward.</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1" u="none" strike="noStrike" cap="none">
                <a:solidFill>
                  <a:schemeClr val="dk1"/>
                </a:solidFill>
                <a:latin typeface="Arial"/>
                <a:ea typeface="Arial"/>
                <a:cs typeface="Arial"/>
                <a:sym typeface="Arial"/>
              </a:rPr>
              <a:t>Handout 8: Root Cause Analysis activity</a:t>
            </a:r>
          </a:p>
          <a:p>
            <a:pPr marL="457200" marR="0" lvl="1" indent="0" algn="l" rtl="0">
              <a:spcBef>
                <a:spcPts val="0"/>
              </a:spcBef>
              <a:buClr>
                <a:schemeClr val="dk1"/>
              </a:buClr>
              <a:buSzPct val="25000"/>
              <a:buFont typeface="Arial"/>
              <a:buNone/>
            </a:pPr>
            <a:endParaRPr sz="1200" b="0" i="0" u="none" strike="noStrike" cap="none">
              <a:solidFill>
                <a:schemeClr val="dk1"/>
              </a:solidFill>
              <a:latin typeface="Calibri"/>
              <a:ea typeface="Calibri"/>
              <a:cs typeface="Calibri"/>
              <a:sym typeface="Calibri"/>
            </a:endParaRPr>
          </a:p>
        </p:txBody>
      </p:sp>
      <p:sp>
        <p:nvSpPr>
          <p:cNvPr id="2270" name="Shape 2270"/>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6655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6"/>
        <p:cNvGrpSpPr/>
        <p:nvPr/>
      </p:nvGrpSpPr>
      <p:grpSpPr>
        <a:xfrm>
          <a:off x="0" y="0"/>
          <a:ext cx="0" cy="0"/>
          <a:chOff x="0" y="0"/>
          <a:chExt cx="0" cy="0"/>
        </a:xfrm>
      </p:grpSpPr>
      <p:sp>
        <p:nvSpPr>
          <p:cNvPr id="2327" name="Shape 23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28" name="Shape 2328"/>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Often times we expend energy in solving issues that are beyond our direct control but perhaps we still have influence over. </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In order to make urgent changes that have a strong impact, we want to focus our attention on what we can directly control. </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So, in this next phase, you will sort through the list of 20 reasons and begin to decide which of those ideas can we control and which might we only have an influence over.</a:t>
            </a:r>
          </a:p>
          <a:p>
            <a:pPr marL="622300" marR="0" lvl="1" indent="-165100" algn="l" rtl="0">
              <a:spcBef>
                <a:spcPts val="0"/>
              </a:spcBef>
              <a:spcAft>
                <a:spcPts val="0"/>
              </a:spcAft>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p:txBody>
      </p:sp>
      <p:sp>
        <p:nvSpPr>
          <p:cNvPr id="2329" name="Shape 2329"/>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4288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Shape 23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69" name="Shape 2369"/>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Arial"/>
                <a:ea typeface="Arial"/>
                <a:cs typeface="Arial"/>
                <a:sym typeface="Arial"/>
              </a:rPr>
              <a:t>Facilitator Talking Points:</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The last phase to this process is</a:t>
            </a:r>
            <a:r>
              <a:rPr lang="en-US" sz="1200" b="1" i="0" u="none" strike="noStrike" cap="none">
                <a:solidFill>
                  <a:schemeClr val="dk1"/>
                </a:solidFill>
                <a:latin typeface="Arial"/>
                <a:ea typeface="Arial"/>
                <a:cs typeface="Arial"/>
                <a:sym typeface="Arial"/>
              </a:rPr>
              <a:t> </a:t>
            </a:r>
            <a:r>
              <a:rPr lang="en-US" sz="1200" b="0" i="0" u="none" strike="noStrike" cap="none">
                <a:solidFill>
                  <a:schemeClr val="dk1"/>
                </a:solidFill>
                <a:latin typeface="Arial"/>
                <a:ea typeface="Arial"/>
                <a:cs typeface="Arial"/>
                <a:sym typeface="Arial"/>
              </a:rPr>
              <a:t>called </a:t>
            </a:r>
            <a:r>
              <a:rPr lang="en-US" sz="1200" b="1" i="0" u="none" strike="noStrike" cap="none">
                <a:solidFill>
                  <a:schemeClr val="dk1"/>
                </a:solidFill>
                <a:latin typeface="Arial"/>
                <a:ea typeface="Arial"/>
                <a:cs typeface="Arial"/>
                <a:sym typeface="Arial"/>
              </a:rPr>
              <a:t>5 Whys. </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Once a consensus has been reached, the 5 Whys will provide an opportunity for teams to dig deeper into why the problem is occurring. </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The last answer to the last question becomes the possible root cause.</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Know that 5 is not a magic number, it’s possible your team may want to explore up to 7 “whys” and in other cases, only 3. </a:t>
            </a:r>
          </a:p>
          <a:p>
            <a:pPr marL="165100" marR="0" lvl="0" indent="-165100" algn="l" rtl="0">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Let’s revisit our example...</a:t>
            </a:r>
          </a:p>
          <a:p>
            <a:pPr marL="622300" marR="0" lvl="1" indent="-165100" algn="l" rtl="0">
              <a:spcBef>
                <a:spcPts val="0"/>
              </a:spcBef>
              <a:spcAft>
                <a:spcPts val="0"/>
              </a:spcAft>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p:txBody>
      </p:sp>
      <p:sp>
        <p:nvSpPr>
          <p:cNvPr id="2370" name="Shape 2370"/>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455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5CE943-EA48-4E94-A7F0-E647AF9C3424}" type="slidenum">
              <a:rPr lang="en-US" altLang="en-US"/>
              <a:pPr/>
              <a:t>46</a:t>
            </a:fld>
            <a:endParaRPr lang="en-US" altLang="en-US"/>
          </a:p>
        </p:txBody>
      </p:sp>
      <p:sp>
        <p:nvSpPr>
          <p:cNvPr id="89090" name="Rectangle 2"/>
          <p:cNvSpPr>
            <a:spLocks noGrp="1" noRot="1" noChangeAspect="1" noChangeArrowheads="1" noTextEdit="1"/>
          </p:cNvSpPr>
          <p:nvPr>
            <p:ph type="sldImg"/>
          </p:nvPr>
        </p:nvSpPr>
        <p:spPr>
          <a:xfrm>
            <a:off x="1144588" y="684213"/>
            <a:ext cx="4572000" cy="3429000"/>
          </a:xfrm>
          <a:ln/>
        </p:spPr>
      </p:sp>
      <p:sp>
        <p:nvSpPr>
          <p:cNvPr id="89091" name="Rectangle 3"/>
          <p:cNvSpPr>
            <a:spLocks noGrp="1" noChangeArrowheads="1"/>
          </p:cNvSpPr>
          <p:nvPr>
            <p:ph type="body" idx="1"/>
          </p:nvPr>
        </p:nvSpPr>
        <p:spPr>
          <a:xfrm>
            <a:off x="914400" y="4346575"/>
            <a:ext cx="4876800" cy="4114800"/>
          </a:xfrm>
        </p:spPr>
        <p:txBody>
          <a:bodyPr/>
          <a:lstStyle/>
          <a:p>
            <a:endParaRPr lang="en-US" altLang="en-US"/>
          </a:p>
        </p:txBody>
      </p:sp>
    </p:spTree>
    <p:extLst>
      <p:ext uri="{BB962C8B-B14F-4D97-AF65-F5344CB8AC3E}">
        <p14:creationId xmlns:p14="http://schemas.microsoft.com/office/powerpoint/2010/main" val="1807885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8387CC-4C44-4459-8FAC-588424827CBD}" type="slidenum">
              <a:rPr lang="en-US" altLang="en-US"/>
              <a:pPr/>
              <a:t>47</a:t>
            </a:fld>
            <a:endParaRPr lang="en-US" altLang="en-US"/>
          </a:p>
        </p:txBody>
      </p:sp>
      <p:sp>
        <p:nvSpPr>
          <p:cNvPr id="91138" name="Rectangle 2"/>
          <p:cNvSpPr>
            <a:spLocks noGrp="1" noRot="1" noChangeAspect="1" noChangeArrowheads="1" noTextEdit="1"/>
          </p:cNvSpPr>
          <p:nvPr>
            <p:ph type="sldImg"/>
          </p:nvPr>
        </p:nvSpPr>
        <p:spPr>
          <a:xfrm>
            <a:off x="1144588" y="684213"/>
            <a:ext cx="4572000" cy="3429000"/>
          </a:xfrm>
          <a:ln/>
        </p:spPr>
      </p:sp>
      <p:sp>
        <p:nvSpPr>
          <p:cNvPr id="91139" name="Rectangle 3"/>
          <p:cNvSpPr>
            <a:spLocks noGrp="1" noChangeArrowheads="1"/>
          </p:cNvSpPr>
          <p:nvPr>
            <p:ph type="body" idx="1"/>
          </p:nvPr>
        </p:nvSpPr>
        <p:spPr>
          <a:xfrm>
            <a:off x="914400" y="4346575"/>
            <a:ext cx="4876800" cy="4114800"/>
          </a:xfrm>
        </p:spPr>
        <p:txBody>
          <a:bodyPr/>
          <a:lstStyle/>
          <a:p>
            <a:endParaRPr lang="en-US" altLang="en-US"/>
          </a:p>
        </p:txBody>
      </p:sp>
    </p:spTree>
    <p:extLst>
      <p:ext uri="{BB962C8B-B14F-4D97-AF65-F5344CB8AC3E}">
        <p14:creationId xmlns:p14="http://schemas.microsoft.com/office/powerpoint/2010/main" val="650009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4253F2-3B2D-4875-9285-FBD3A03465A0}" type="slidenum">
              <a:rPr lang="en-US" altLang="en-US"/>
              <a:pPr/>
              <a:t>48</a:t>
            </a:fld>
            <a:endParaRPr lang="en-US" altLang="en-US"/>
          </a:p>
        </p:txBody>
      </p:sp>
      <p:sp>
        <p:nvSpPr>
          <p:cNvPr id="93186" name="Rectangle 2"/>
          <p:cNvSpPr>
            <a:spLocks noGrp="1" noRot="1" noChangeAspect="1" noChangeArrowheads="1" noTextEdit="1"/>
          </p:cNvSpPr>
          <p:nvPr>
            <p:ph type="sldImg"/>
          </p:nvPr>
        </p:nvSpPr>
        <p:spPr>
          <a:xfrm>
            <a:off x="1144588" y="684213"/>
            <a:ext cx="4572000" cy="3429000"/>
          </a:xfrm>
          <a:ln/>
        </p:spPr>
      </p:sp>
      <p:sp>
        <p:nvSpPr>
          <p:cNvPr id="93187" name="Rectangle 3"/>
          <p:cNvSpPr>
            <a:spLocks noGrp="1" noChangeArrowheads="1"/>
          </p:cNvSpPr>
          <p:nvPr>
            <p:ph type="body" idx="1"/>
          </p:nvPr>
        </p:nvSpPr>
        <p:spPr>
          <a:xfrm>
            <a:off x="914400" y="4346575"/>
            <a:ext cx="4876800" cy="4114800"/>
          </a:xfrm>
        </p:spPr>
        <p:txBody>
          <a:bodyPr/>
          <a:lstStyle/>
          <a:p>
            <a:endParaRPr lang="en-US" altLang="en-US"/>
          </a:p>
        </p:txBody>
      </p:sp>
    </p:spTree>
    <p:extLst>
      <p:ext uri="{BB962C8B-B14F-4D97-AF65-F5344CB8AC3E}">
        <p14:creationId xmlns:p14="http://schemas.microsoft.com/office/powerpoint/2010/main" val="1642302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155A37-FAA0-430D-A42A-240D9445437F}" type="slidenum">
              <a:rPr lang="en-US" altLang="en-US"/>
              <a:pPr/>
              <a:t>49</a:t>
            </a:fld>
            <a:endParaRPr lang="en-US" altLang="en-US"/>
          </a:p>
        </p:txBody>
      </p:sp>
      <p:sp>
        <p:nvSpPr>
          <p:cNvPr id="95234" name="Rectangle 2"/>
          <p:cNvSpPr>
            <a:spLocks noGrp="1" noRot="1" noChangeAspect="1" noChangeArrowheads="1" noTextEdit="1"/>
          </p:cNvSpPr>
          <p:nvPr>
            <p:ph type="sldImg"/>
          </p:nvPr>
        </p:nvSpPr>
        <p:spPr>
          <a:xfrm>
            <a:off x="1144588" y="684213"/>
            <a:ext cx="4572000" cy="3429000"/>
          </a:xfrm>
          <a:ln/>
        </p:spPr>
      </p:sp>
      <p:sp>
        <p:nvSpPr>
          <p:cNvPr id="95235" name="Rectangle 3"/>
          <p:cNvSpPr>
            <a:spLocks noGrp="1" noChangeArrowheads="1"/>
          </p:cNvSpPr>
          <p:nvPr>
            <p:ph type="body" idx="1"/>
          </p:nvPr>
        </p:nvSpPr>
        <p:spPr>
          <a:xfrm>
            <a:off x="914400" y="4346575"/>
            <a:ext cx="4876800" cy="4114800"/>
          </a:xfrm>
        </p:spPr>
        <p:txBody>
          <a:bodyPr/>
          <a:lstStyle/>
          <a:p>
            <a:endParaRPr lang="en-US" altLang="en-US"/>
          </a:p>
        </p:txBody>
      </p:sp>
    </p:spTree>
    <p:extLst>
      <p:ext uri="{BB962C8B-B14F-4D97-AF65-F5344CB8AC3E}">
        <p14:creationId xmlns:p14="http://schemas.microsoft.com/office/powerpoint/2010/main" val="3614761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4AF85E-2951-461D-82F0-867D49536BEE}" type="slidenum">
              <a:rPr lang="en-US" altLang="en-US"/>
              <a:pPr/>
              <a:t>50</a:t>
            </a:fld>
            <a:endParaRPr lang="en-US" altLang="en-US"/>
          </a:p>
        </p:txBody>
      </p:sp>
      <p:sp>
        <p:nvSpPr>
          <p:cNvPr id="97282" name="Rectangle 2"/>
          <p:cNvSpPr>
            <a:spLocks noGrp="1" noRot="1" noChangeAspect="1" noChangeArrowheads="1" noTextEdit="1"/>
          </p:cNvSpPr>
          <p:nvPr>
            <p:ph type="sldImg"/>
          </p:nvPr>
        </p:nvSpPr>
        <p:spPr>
          <a:xfrm>
            <a:off x="1144588" y="684213"/>
            <a:ext cx="4572000" cy="3429000"/>
          </a:xfrm>
          <a:ln/>
        </p:spPr>
      </p:sp>
      <p:sp>
        <p:nvSpPr>
          <p:cNvPr id="97283" name="Rectangle 3"/>
          <p:cNvSpPr>
            <a:spLocks noGrp="1" noChangeArrowheads="1"/>
          </p:cNvSpPr>
          <p:nvPr>
            <p:ph type="body" idx="1"/>
          </p:nvPr>
        </p:nvSpPr>
        <p:spPr>
          <a:xfrm>
            <a:off x="914400" y="4346575"/>
            <a:ext cx="4876800" cy="4114800"/>
          </a:xfrm>
        </p:spPr>
        <p:txBody>
          <a:bodyPr/>
          <a:lstStyle/>
          <a:p>
            <a:endParaRPr lang="en-US" altLang="en-US"/>
          </a:p>
        </p:txBody>
      </p:sp>
    </p:spTree>
    <p:extLst>
      <p:ext uri="{BB962C8B-B14F-4D97-AF65-F5344CB8AC3E}">
        <p14:creationId xmlns:p14="http://schemas.microsoft.com/office/powerpoint/2010/main" val="2030019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0"/>
        <p:cNvGrpSpPr/>
        <p:nvPr/>
      </p:nvGrpSpPr>
      <p:grpSpPr>
        <a:xfrm>
          <a:off x="0" y="0"/>
          <a:ext cx="0" cy="0"/>
          <a:chOff x="0" y="0"/>
          <a:chExt cx="0" cy="0"/>
        </a:xfrm>
      </p:grpSpPr>
      <p:sp>
        <p:nvSpPr>
          <p:cNvPr id="1481" name="Shape 148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482" name="Shape 148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001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07074D-F292-4820-8340-CBC5104473CA}" type="slidenum">
              <a:rPr lang="en-US" altLang="en-US"/>
              <a:pPr/>
              <a:t>51</a:t>
            </a:fld>
            <a:endParaRPr lang="en-US" altLang="en-US"/>
          </a:p>
        </p:txBody>
      </p:sp>
      <p:sp>
        <p:nvSpPr>
          <p:cNvPr id="99330" name="Rectangle 2"/>
          <p:cNvSpPr>
            <a:spLocks noGrp="1" noRot="1" noChangeAspect="1" noChangeArrowheads="1" noTextEdit="1"/>
          </p:cNvSpPr>
          <p:nvPr>
            <p:ph type="sldImg"/>
          </p:nvPr>
        </p:nvSpPr>
        <p:spPr>
          <a:xfrm>
            <a:off x="1144588" y="684213"/>
            <a:ext cx="4572000" cy="3429000"/>
          </a:xfrm>
          <a:ln/>
        </p:spPr>
      </p:sp>
      <p:sp>
        <p:nvSpPr>
          <p:cNvPr id="99331" name="Rectangle 3"/>
          <p:cNvSpPr>
            <a:spLocks noGrp="1" noChangeArrowheads="1"/>
          </p:cNvSpPr>
          <p:nvPr>
            <p:ph type="body" idx="1"/>
          </p:nvPr>
        </p:nvSpPr>
        <p:spPr>
          <a:xfrm>
            <a:off x="914400" y="4346575"/>
            <a:ext cx="4876800" cy="4114800"/>
          </a:xfrm>
        </p:spPr>
        <p:txBody>
          <a:bodyPr/>
          <a:lstStyle/>
          <a:p>
            <a:endParaRPr lang="en-US" altLang="en-US"/>
          </a:p>
        </p:txBody>
      </p:sp>
    </p:spTree>
    <p:extLst>
      <p:ext uri="{BB962C8B-B14F-4D97-AF65-F5344CB8AC3E}">
        <p14:creationId xmlns:p14="http://schemas.microsoft.com/office/powerpoint/2010/main" val="497321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755525-3F93-405A-8B2D-71893DA57C79}" type="slidenum">
              <a:rPr lang="en-US" altLang="en-US"/>
              <a:pPr/>
              <a:t>52</a:t>
            </a:fld>
            <a:endParaRPr lang="en-US" altLang="en-US"/>
          </a:p>
        </p:txBody>
      </p:sp>
      <p:sp>
        <p:nvSpPr>
          <p:cNvPr id="101378" name="Rectangle 2"/>
          <p:cNvSpPr>
            <a:spLocks noGrp="1" noRot="1" noChangeAspect="1" noChangeArrowheads="1" noTextEdit="1"/>
          </p:cNvSpPr>
          <p:nvPr>
            <p:ph type="sldImg"/>
          </p:nvPr>
        </p:nvSpPr>
        <p:spPr>
          <a:xfrm>
            <a:off x="1144588" y="684213"/>
            <a:ext cx="4572000" cy="3429000"/>
          </a:xfrm>
          <a:ln/>
        </p:spPr>
      </p:sp>
      <p:sp>
        <p:nvSpPr>
          <p:cNvPr id="101379" name="Rectangle 3"/>
          <p:cNvSpPr>
            <a:spLocks noGrp="1" noChangeArrowheads="1"/>
          </p:cNvSpPr>
          <p:nvPr>
            <p:ph type="body" idx="1"/>
          </p:nvPr>
        </p:nvSpPr>
        <p:spPr>
          <a:xfrm>
            <a:off x="914400" y="4346575"/>
            <a:ext cx="4876800" cy="4114800"/>
          </a:xfrm>
        </p:spPr>
        <p:txBody>
          <a:bodyPr/>
          <a:lstStyle/>
          <a:p>
            <a:endParaRPr lang="en-US" altLang="en-US"/>
          </a:p>
        </p:txBody>
      </p:sp>
    </p:spTree>
    <p:extLst>
      <p:ext uri="{BB962C8B-B14F-4D97-AF65-F5344CB8AC3E}">
        <p14:creationId xmlns:p14="http://schemas.microsoft.com/office/powerpoint/2010/main" val="1207462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6DEA15-A269-477B-97FD-00965AA056D5}" type="slidenum">
              <a:rPr lang="en-US" altLang="en-US"/>
              <a:pPr/>
              <a:t>53</a:t>
            </a:fld>
            <a:endParaRPr lang="en-US" altLang="en-US"/>
          </a:p>
        </p:txBody>
      </p:sp>
      <p:sp>
        <p:nvSpPr>
          <p:cNvPr id="103426" name="Rectangle 2"/>
          <p:cNvSpPr>
            <a:spLocks noGrp="1" noRot="1" noChangeAspect="1" noChangeArrowheads="1" noTextEdit="1"/>
          </p:cNvSpPr>
          <p:nvPr>
            <p:ph type="sldImg"/>
          </p:nvPr>
        </p:nvSpPr>
        <p:spPr>
          <a:xfrm>
            <a:off x="1144588" y="684213"/>
            <a:ext cx="4572000" cy="3429000"/>
          </a:xfrm>
          <a:ln/>
        </p:spPr>
      </p:sp>
      <p:sp>
        <p:nvSpPr>
          <p:cNvPr id="103427" name="Rectangle 3"/>
          <p:cNvSpPr>
            <a:spLocks noGrp="1" noChangeArrowheads="1"/>
          </p:cNvSpPr>
          <p:nvPr>
            <p:ph type="body" idx="1"/>
          </p:nvPr>
        </p:nvSpPr>
        <p:spPr>
          <a:xfrm>
            <a:off x="914400" y="4346575"/>
            <a:ext cx="4876800" cy="4114800"/>
          </a:xfrm>
        </p:spPr>
        <p:txBody>
          <a:bodyPr/>
          <a:lstStyle/>
          <a:p>
            <a:endParaRPr lang="en-US" altLang="en-US"/>
          </a:p>
        </p:txBody>
      </p:sp>
    </p:spTree>
    <p:extLst>
      <p:ext uri="{BB962C8B-B14F-4D97-AF65-F5344CB8AC3E}">
        <p14:creationId xmlns:p14="http://schemas.microsoft.com/office/powerpoint/2010/main" val="3739971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9E27B9-0620-41AA-9BE7-FA09C549055B}" type="slidenum">
              <a:rPr lang="en-US" altLang="en-US"/>
              <a:pPr/>
              <a:t>54</a:t>
            </a:fld>
            <a:endParaRPr lang="en-US" altLang="en-US"/>
          </a:p>
        </p:txBody>
      </p:sp>
      <p:sp>
        <p:nvSpPr>
          <p:cNvPr id="107522" name="Rectangle 2"/>
          <p:cNvSpPr>
            <a:spLocks noGrp="1" noRot="1" noChangeAspect="1" noChangeArrowheads="1" noTextEdit="1"/>
          </p:cNvSpPr>
          <p:nvPr>
            <p:ph type="sldImg"/>
          </p:nvPr>
        </p:nvSpPr>
        <p:spPr>
          <a:xfrm>
            <a:off x="1144588" y="684213"/>
            <a:ext cx="4572000" cy="3429000"/>
          </a:xfrm>
          <a:ln/>
        </p:spPr>
      </p:sp>
      <p:sp>
        <p:nvSpPr>
          <p:cNvPr id="107523" name="Rectangle 3"/>
          <p:cNvSpPr>
            <a:spLocks noGrp="1" noChangeArrowheads="1"/>
          </p:cNvSpPr>
          <p:nvPr>
            <p:ph type="body" idx="1"/>
          </p:nvPr>
        </p:nvSpPr>
        <p:spPr>
          <a:xfrm>
            <a:off x="914400" y="4346575"/>
            <a:ext cx="4876800" cy="4114800"/>
          </a:xfrm>
        </p:spPr>
        <p:txBody>
          <a:bodyPr/>
          <a:lstStyle/>
          <a:p>
            <a:endParaRPr lang="en-US" altLang="en-US"/>
          </a:p>
        </p:txBody>
      </p:sp>
    </p:spTree>
    <p:extLst>
      <p:ext uri="{BB962C8B-B14F-4D97-AF65-F5344CB8AC3E}">
        <p14:creationId xmlns:p14="http://schemas.microsoft.com/office/powerpoint/2010/main" val="221671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11:15 AM</a:t>
            </a:r>
          </a:p>
          <a:p>
            <a:endParaRPr lang="en-US" dirty="0"/>
          </a:p>
        </p:txBody>
      </p:sp>
      <p:sp>
        <p:nvSpPr>
          <p:cNvPr id="4" name="Slide Number Placeholder 3"/>
          <p:cNvSpPr>
            <a:spLocks noGrp="1"/>
          </p:cNvSpPr>
          <p:nvPr>
            <p:ph type="sldNum" sz="quarter" idx="10"/>
          </p:nvPr>
        </p:nvSpPr>
        <p:spPr/>
        <p:txBody>
          <a:bodyPr/>
          <a:lstStyle/>
          <a:p>
            <a:fld id="{8C20B302-C447-7E46-88B7-B5D8B53B875E}" type="slidenum">
              <a:rPr lang="en-US" smtClean="0"/>
              <a:t>13</a:t>
            </a:fld>
            <a:endParaRPr lang="en-US"/>
          </a:p>
        </p:txBody>
      </p:sp>
    </p:spTree>
    <p:extLst>
      <p:ext uri="{BB962C8B-B14F-4D97-AF65-F5344CB8AC3E}">
        <p14:creationId xmlns:p14="http://schemas.microsoft.com/office/powerpoint/2010/main" val="1076476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Shape 174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50" name="Shape 1750"/>
          <p:cNvSpPr txBox="1">
            <a:spLocks noGrp="1"/>
          </p:cNvSpPr>
          <p:nvPr>
            <p:ph type="body" idx="1"/>
          </p:nvPr>
        </p:nvSpPr>
        <p:spPr>
          <a:xfrm>
            <a:off x="701039" y="4415789"/>
            <a:ext cx="5608200" cy="4183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Presenter Talking Points:</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The continuous improvement process has been designed in such a way that regardless of what accountability rating initiates the engagement to the framework, the continuous improvement process is universally applicable in getting the work done in a targeted way.</a:t>
            </a:r>
          </a:p>
          <a:p>
            <a:pPr marL="0" marR="0" lvl="0" indent="0" algn="l" rtl="0">
              <a:spcBef>
                <a:spcPts val="0"/>
              </a:spcBef>
              <a:spcAft>
                <a:spcPts val="0"/>
              </a:spcAft>
              <a:buClr>
                <a:schemeClr val="dk1"/>
              </a:buClr>
              <a:buSzPct val="25000"/>
              <a:buFont typeface="Calibri"/>
              <a:buNone/>
            </a:pPr>
            <a:endParaRPr sz="16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endParaRPr sz="1600" b="1" i="0"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ct val="25000"/>
              <a:buFont typeface="Arial"/>
              <a:buChar char="•"/>
            </a:pPr>
            <a:r>
              <a:rPr lang="en-US" sz="1600" b="1" i="1" u="none" strike="noStrike" cap="none">
                <a:solidFill>
                  <a:schemeClr val="dk1"/>
                </a:solidFill>
                <a:latin typeface="Calibri"/>
                <a:ea typeface="Calibri"/>
                <a:cs typeface="Calibri"/>
                <a:sym typeface="Calibri"/>
              </a:rPr>
              <a:t>Optional Activity: </a:t>
            </a:r>
            <a:r>
              <a:rPr lang="en-US" sz="1600" b="0" i="1" u="none" strike="noStrike" cap="none">
                <a:solidFill>
                  <a:schemeClr val="dk1"/>
                </a:solidFill>
                <a:latin typeface="Calibri"/>
                <a:ea typeface="Calibri"/>
                <a:cs typeface="Calibri"/>
                <a:sym typeface="Calibri"/>
              </a:rPr>
              <a:t>Before the break, give teams a couple minutes to write down or discuss 1 question they may have swirling around at this point and 1 thing that is square in their thinking.</a:t>
            </a:r>
          </a:p>
          <a:p>
            <a:pPr marL="0" marR="0" lvl="0" indent="0" algn="l" rtl="0">
              <a:spcBef>
                <a:spcPts val="0"/>
              </a:spcBef>
              <a:spcAft>
                <a:spcPts val="0"/>
              </a:spcAft>
              <a:buClr>
                <a:schemeClr val="dk1"/>
              </a:buClr>
              <a:buSzPct val="25000"/>
              <a:buFont typeface="Arial"/>
              <a:buNone/>
            </a:pPr>
            <a:endParaRPr sz="1600" b="0" i="1"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ct val="25000"/>
              <a:buFont typeface="Arial"/>
              <a:buChar char="•"/>
            </a:pPr>
            <a:r>
              <a:rPr lang="en-US" sz="1600" b="1" i="1" u="none" strike="noStrike" cap="none">
                <a:solidFill>
                  <a:schemeClr val="dk1"/>
                </a:solidFill>
                <a:latin typeface="Calibri"/>
                <a:ea typeface="Calibri"/>
                <a:cs typeface="Calibri"/>
                <a:sym typeface="Calibri"/>
              </a:rPr>
              <a:t>Optional Activity: </a:t>
            </a:r>
            <a:r>
              <a:rPr lang="en-US" sz="1600" b="0" i="1" u="none" strike="noStrike" cap="none">
                <a:solidFill>
                  <a:schemeClr val="dk1"/>
                </a:solidFill>
                <a:latin typeface="Calibri"/>
                <a:ea typeface="Calibri"/>
                <a:cs typeface="Calibri"/>
                <a:sym typeface="Calibri"/>
              </a:rPr>
              <a:t>Share out could be used as a way to welcome group back from the break.</a:t>
            </a:r>
          </a:p>
          <a:p>
            <a:pPr marL="0" marR="0" lvl="0" indent="0" algn="l" rtl="0">
              <a:spcBef>
                <a:spcPts val="0"/>
              </a:spcBef>
              <a:buClr>
                <a:schemeClr val="dk1"/>
              </a:buClr>
              <a:buSzPct val="25000"/>
              <a:buFont typeface="Calibri"/>
              <a:buNone/>
            </a:pPr>
            <a:endParaRPr sz="1600" b="0" i="0" u="none" strike="noStrike" cap="none">
              <a:solidFill>
                <a:schemeClr val="dk1"/>
              </a:solidFill>
              <a:latin typeface="Arial"/>
              <a:ea typeface="Arial"/>
              <a:cs typeface="Arial"/>
              <a:sym typeface="Arial"/>
            </a:endParaRPr>
          </a:p>
        </p:txBody>
      </p:sp>
      <p:sp>
        <p:nvSpPr>
          <p:cNvPr id="1751" name="Shape 1751"/>
          <p:cNvSpPr txBox="1">
            <a:spLocks noGrp="1"/>
          </p:cNvSpPr>
          <p:nvPr>
            <p:ph type="sldNum" idx="12"/>
          </p:nvPr>
        </p:nvSpPr>
        <p:spPr>
          <a:xfrm>
            <a:off x="3970937" y="8829967"/>
            <a:ext cx="3037799" cy="464699"/>
          </a:xfrm>
          <a:prstGeom prst="rect">
            <a:avLst/>
          </a:prstGeom>
          <a:noFill/>
          <a:ln>
            <a:noFill/>
          </a:ln>
        </p:spPr>
        <p:txBody>
          <a:bodyPr lIns="93175" tIns="46575" rIns="93175" bIns="46575" anchor="b" anchorCtr="0">
            <a:noAutofit/>
          </a:bodyPr>
          <a:lstStyle/>
          <a:p>
            <a:pPr marL="0" marR="0" lvl="0" indent="0" algn="r" rtl="0">
              <a:lnSpc>
                <a:spcPct val="100000"/>
              </a:lnSpc>
              <a:spcBef>
                <a:spcPts val="0"/>
              </a:spcBef>
              <a:spcAft>
                <a:spcPts val="0"/>
              </a:spcAft>
              <a:buClr>
                <a:schemeClr val="dk1"/>
              </a:buClr>
              <a:buSzPct val="25000"/>
              <a:buFont typeface="Calibri"/>
              <a:buNone/>
            </a:pPr>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97434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6"/>
        <p:cNvGrpSpPr/>
        <p:nvPr/>
      </p:nvGrpSpPr>
      <p:grpSpPr>
        <a:xfrm>
          <a:off x="0" y="0"/>
          <a:ext cx="0" cy="0"/>
          <a:chOff x="0" y="0"/>
          <a:chExt cx="0" cy="0"/>
        </a:xfrm>
      </p:grpSpPr>
      <p:sp>
        <p:nvSpPr>
          <p:cNvPr id="1787" name="Shape 17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88" name="Shape 1788"/>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165100" marR="0" lvl="0"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As mentioned in the opening, the purpose of this training is not to review all required interventions, rather to focus on the most important aspect of the work: engaging in the TAIS continuous improvement process. </a:t>
            </a:r>
          </a:p>
          <a:p>
            <a:pPr marL="165100" marR="0" lvl="0" indent="-171450" algn="l" rtl="0">
              <a:lnSpc>
                <a:spcPct val="100000"/>
              </a:lnSpc>
              <a:spcBef>
                <a:spcPts val="0"/>
              </a:spcBef>
              <a:spcAft>
                <a:spcPts val="0"/>
              </a:spcAft>
              <a:buClr>
                <a:schemeClr val="dk1"/>
              </a:buClr>
              <a:buSzPct val="25000"/>
              <a:buFont typeface="Arial"/>
              <a:buChar char="•"/>
            </a:pPr>
            <a:r>
              <a:rPr lang="en-US" sz="1200" b="0" i="0" u="none" strike="noStrike" cap="none">
                <a:solidFill>
                  <a:schemeClr val="dk1"/>
                </a:solidFill>
                <a:latin typeface="Arial"/>
                <a:ea typeface="Arial"/>
                <a:cs typeface="Arial"/>
                <a:sym typeface="Arial"/>
              </a:rPr>
              <a:t>Now we are going to take a look at the first quadrant of the continuous improvement process, data analysis.</a:t>
            </a:r>
          </a:p>
          <a:p>
            <a:pPr marL="165100" marR="0" lvl="0" indent="-171450" algn="l" rtl="0">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789" name="Shape 1789"/>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882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8"/>
        <p:cNvGrpSpPr/>
        <p:nvPr/>
      </p:nvGrpSpPr>
      <p:grpSpPr>
        <a:xfrm>
          <a:off x="0" y="0"/>
          <a:ext cx="0" cy="0"/>
          <a:chOff x="0" y="0"/>
          <a:chExt cx="0" cy="0"/>
        </a:xfrm>
      </p:grpSpPr>
      <p:sp>
        <p:nvSpPr>
          <p:cNvPr id="2119" name="Shape 2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20" name="Shape 2120"/>
          <p:cNvSpPr txBox="1">
            <a:spLocks noGrp="1"/>
          </p:cNvSpPr>
          <p:nvPr>
            <p:ph type="body" idx="1"/>
          </p:nvPr>
        </p:nvSpPr>
        <p:spPr>
          <a:xfrm>
            <a:off x="685801" y="4343399"/>
            <a:ext cx="5486408" cy="4114799"/>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165100" marR="0" lvl="0" indent="-171450" algn="l" rtl="0">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Provide the participants time to read this quote.  Then inform them that as we move through each section, especially data analysis and needs assessment, the underlying message in this quote w section think about what this quote means to each step in the continuous improvement  process.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Calibri"/>
              <a:buNone/>
            </a:pPr>
            <a:r>
              <a:rPr lang="en-US" sz="1200" b="1" i="1" u="none" strike="noStrike" cap="none">
                <a:solidFill>
                  <a:schemeClr val="dk1"/>
                </a:solidFill>
                <a:latin typeface="Calibri"/>
                <a:ea typeface="Calibri"/>
                <a:cs typeface="Calibri"/>
                <a:sym typeface="Calibri"/>
              </a:rPr>
              <a:t>Facilitation Notes: </a:t>
            </a:r>
          </a:p>
          <a:p>
            <a:pPr marL="0" marR="0" lvl="0" indent="0" algn="l" rtl="0">
              <a:spcBef>
                <a:spcPts val="0"/>
              </a:spcBef>
              <a:buClr>
                <a:schemeClr val="dk1"/>
              </a:buClr>
              <a:buSzPct val="25000"/>
              <a:buFont typeface="Arial"/>
              <a:buNone/>
            </a:pPr>
            <a:r>
              <a:rPr lang="en-US" sz="1200" b="0" i="1" u="none" strike="noStrike" cap="none">
                <a:solidFill>
                  <a:schemeClr val="dk1"/>
                </a:solidFill>
                <a:latin typeface="Arial"/>
                <a:ea typeface="Arial"/>
                <a:cs typeface="Arial"/>
                <a:sym typeface="Arial"/>
              </a:rPr>
              <a:t>Provide the participants time to read this quote. </a:t>
            </a:r>
          </a:p>
        </p:txBody>
      </p:sp>
      <p:sp>
        <p:nvSpPr>
          <p:cNvPr id="2121" name="Shape 2121"/>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3847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5"/>
        <p:cNvGrpSpPr/>
        <p:nvPr/>
      </p:nvGrpSpPr>
      <p:grpSpPr>
        <a:xfrm>
          <a:off x="0" y="0"/>
          <a:ext cx="0" cy="0"/>
          <a:chOff x="0" y="0"/>
          <a:chExt cx="0" cy="0"/>
        </a:xfrm>
      </p:grpSpPr>
      <p:sp>
        <p:nvSpPr>
          <p:cNvPr id="1976" name="Shape 19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77" name="Shape 1977"/>
          <p:cNvSpPr txBox="1">
            <a:spLocks noGrp="1"/>
          </p:cNvSpPr>
          <p:nvPr>
            <p:ph type="body" idx="1"/>
          </p:nvPr>
        </p:nvSpPr>
        <p:spPr>
          <a:xfrm>
            <a:off x="685801" y="4343399"/>
            <a:ext cx="5486408" cy="4114799"/>
          </a:xfrm>
          <a:prstGeom prst="rect">
            <a:avLst/>
          </a:prstGeom>
          <a:noFill/>
          <a:ln>
            <a:noFill/>
          </a:ln>
        </p:spPr>
        <p:txBody>
          <a:bodyPr lIns="92450" tIns="46225" rIns="92450" bIns="462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165100" marR="0" lvl="0" indent="-171450" algn="l" rtl="0">
              <a:lnSpc>
                <a:spcPct val="115000"/>
              </a:lnSpc>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To help support the development of a problem statement, the following check list may also be used with your team.  Notice that the criteria maintain objective and factual. Again, at this point, we are only exploring what the problems are. </a:t>
            </a:r>
          </a:p>
          <a:p>
            <a:pPr marL="165100" marR="0" lvl="0" indent="-171450" algn="l" rtl="0">
              <a:lnSpc>
                <a:spcPct val="115000"/>
              </a:lnSpc>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Being that the requirement to develop a targeted improvement plan is to focus on the areas of low performance, it’s possible that teams may only identify 2-3 problem statements. </a:t>
            </a:r>
          </a:p>
          <a:p>
            <a:pPr marL="165100" marR="0" lvl="0" indent="-171450" algn="l" rtl="0">
              <a:lnSpc>
                <a:spcPct val="115000"/>
              </a:lnSpc>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Keep in mind that, the rest of the plan will be developed further once the problem statements have been generated</a:t>
            </a:r>
            <a:r>
              <a:rPr lang="en-US" sz="1200" b="1" i="0" u="none" strike="noStrike" cap="none">
                <a:solidFill>
                  <a:schemeClr val="dk1"/>
                </a:solidFill>
                <a:latin typeface="Calibri"/>
                <a:ea typeface="Calibri"/>
                <a:cs typeface="Calibri"/>
                <a:sym typeface="Calibri"/>
              </a:rPr>
              <a:t>.  </a:t>
            </a:r>
            <a:r>
              <a:rPr lang="en-US" sz="1200" b="0" i="0" u="none" strike="noStrike" cap="none">
                <a:solidFill>
                  <a:schemeClr val="dk1"/>
                </a:solidFill>
                <a:latin typeface="Calibri"/>
                <a:ea typeface="Calibri"/>
                <a:cs typeface="Calibri"/>
                <a:sym typeface="Calibri"/>
              </a:rPr>
              <a:t>At this point in the process you are bringing clarity to what issues need to be addressed in your plan.</a:t>
            </a:r>
          </a:p>
          <a:p>
            <a:pPr marL="165100" marR="0" lvl="0" indent="-171450" algn="l" rtl="0">
              <a:lnSpc>
                <a:spcPct val="115000"/>
              </a:lnSpc>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Refer to the Problem Statement Checklist handout. This is a resource that you can use in the development of your problems statements.</a:t>
            </a:r>
          </a:p>
          <a:p>
            <a:pPr marL="165100" marR="0" lvl="0" indent="-171450" algn="l" rtl="0">
              <a:lnSpc>
                <a:spcPct val="115000"/>
              </a:lnSpc>
              <a:spcBef>
                <a:spcPts val="0"/>
              </a:spcBef>
              <a:spcAft>
                <a:spcPts val="0"/>
              </a:spcAft>
              <a:buClr>
                <a:schemeClr val="dk1"/>
              </a:buClr>
              <a:buSzPct val="25000"/>
              <a:buFont typeface="Arial"/>
              <a:buChar char="•"/>
            </a:pPr>
            <a:r>
              <a:rPr lang="en-US" sz="1200" b="0" i="0" u="none" strike="noStrike" cap="none">
                <a:solidFill>
                  <a:schemeClr val="dk1"/>
                </a:solidFill>
                <a:latin typeface="Calibri"/>
                <a:ea typeface="Calibri"/>
                <a:cs typeface="Calibri"/>
                <a:sym typeface="Calibri"/>
              </a:rPr>
              <a:t>With this criteria in mind, let’s review a sample problem statement to see if it is well written. </a:t>
            </a:r>
          </a:p>
          <a:p>
            <a:pPr marL="165100" marR="0" lvl="0" indent="-165100" algn="l" rtl="0">
              <a:lnSpc>
                <a:spcPct val="115000"/>
              </a:lnSpc>
              <a:spcBef>
                <a:spcPts val="0"/>
              </a:spcBef>
              <a:spcAft>
                <a:spcPts val="0"/>
              </a:spcAft>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ct val="25000"/>
              <a:buFont typeface="Arial"/>
              <a:buNone/>
            </a:pPr>
            <a:r>
              <a:rPr lang="en-US" sz="1200" b="0" i="1" u="none" strike="noStrike" cap="none">
                <a:solidFill>
                  <a:schemeClr val="dk1"/>
                </a:solidFill>
                <a:latin typeface="Arial"/>
                <a:ea typeface="Arial"/>
                <a:cs typeface="Arial"/>
                <a:sym typeface="Arial"/>
              </a:rPr>
              <a:t>Facilitation Notes: </a:t>
            </a:r>
          </a:p>
          <a:p>
            <a:pPr marL="165100" marR="0" lvl="0" indent="-165100" algn="l" rtl="0">
              <a:spcBef>
                <a:spcPts val="0"/>
              </a:spcBef>
              <a:spcAft>
                <a:spcPts val="0"/>
              </a:spcAft>
              <a:buClr>
                <a:schemeClr val="dk1"/>
              </a:buClr>
              <a:buSzPct val="100000"/>
              <a:buFont typeface="Arial"/>
              <a:buChar char="•"/>
            </a:pPr>
            <a:r>
              <a:rPr lang="en-US" sz="1200" b="0" i="1" u="none" strike="noStrike" cap="none">
                <a:solidFill>
                  <a:schemeClr val="dk1"/>
                </a:solidFill>
                <a:latin typeface="Arial"/>
                <a:ea typeface="Arial"/>
                <a:cs typeface="Arial"/>
                <a:sym typeface="Arial"/>
              </a:rPr>
              <a:t>Have participants access the problem statement checklist</a:t>
            </a:r>
          </a:p>
          <a:p>
            <a:pPr marL="165100" marR="0" lvl="0" indent="-165100" algn="l" rtl="0">
              <a:spcBef>
                <a:spcPts val="0"/>
              </a:spcBef>
              <a:spcAft>
                <a:spcPts val="0"/>
              </a:spcAft>
              <a:buClr>
                <a:schemeClr val="dk1"/>
              </a:buClr>
              <a:buSzPct val="100000"/>
              <a:buFont typeface="Arial"/>
              <a:buChar char="•"/>
            </a:pPr>
            <a:r>
              <a:rPr lang="en-US" sz="1200" b="0" i="1" u="none" strike="noStrike" cap="none">
                <a:solidFill>
                  <a:schemeClr val="dk1"/>
                </a:solidFill>
                <a:latin typeface="Arial"/>
                <a:ea typeface="Arial"/>
                <a:cs typeface="Arial"/>
                <a:sym typeface="Arial"/>
              </a:rPr>
              <a:t>Reiterate that this practice is to become very clear about WHAT the problem are is, not why or how to address it.</a:t>
            </a:r>
          </a:p>
          <a:p>
            <a:pPr marL="165100" marR="0" lvl="0" indent="-165100" algn="l" rtl="0">
              <a:spcBef>
                <a:spcPts val="0"/>
              </a:spcBef>
              <a:spcAft>
                <a:spcPts val="0"/>
              </a:spcAft>
              <a:buClr>
                <a:schemeClr val="dk1"/>
              </a:buClr>
              <a:buSzPct val="100000"/>
              <a:buFont typeface="Arial"/>
              <a:buChar char="•"/>
            </a:pPr>
            <a:r>
              <a:rPr lang="en-US" sz="1200" b="0" i="1" u="none" strike="noStrike" cap="none">
                <a:solidFill>
                  <a:schemeClr val="dk1"/>
                </a:solidFill>
                <a:latin typeface="Arial"/>
                <a:ea typeface="Arial"/>
                <a:cs typeface="Arial"/>
                <a:sym typeface="Arial"/>
              </a:rPr>
              <a:t>Give teams time to review each criteria</a:t>
            </a:r>
          </a:p>
          <a:p>
            <a:pPr marL="0" marR="0" lvl="0" indent="0" algn="l" rtl="0">
              <a:lnSpc>
                <a:spcPct val="115000"/>
              </a:lnSpc>
              <a:spcBef>
                <a:spcPts val="0"/>
              </a:spcBef>
              <a:spcAft>
                <a:spcPts val="0"/>
              </a:spcAft>
              <a:buClr>
                <a:schemeClr val="dk1"/>
              </a:buClr>
              <a:buSzPct val="25000"/>
              <a:buFont typeface="Arial"/>
              <a:buNone/>
            </a:pPr>
            <a:r>
              <a:rPr lang="en-US" sz="1200" b="0" i="1" u="none" strike="noStrike" cap="none">
                <a:solidFill>
                  <a:schemeClr val="dk1"/>
                </a:solidFill>
                <a:latin typeface="Calibri"/>
                <a:ea typeface="Calibri"/>
                <a:cs typeface="Calibri"/>
                <a:sym typeface="Calibri"/>
              </a:rPr>
              <a:t>Handout 7: Problem Statement Checklist</a:t>
            </a:r>
          </a:p>
          <a:p>
            <a:pPr marL="0" marR="0" lvl="0" indent="0" algn="l" rtl="0">
              <a:lnSpc>
                <a:spcPct val="115000"/>
              </a:lnSpc>
              <a:spcBef>
                <a:spcPts val="0"/>
              </a:spcBef>
              <a:buClr>
                <a:schemeClr val="dk1"/>
              </a:buClr>
              <a:buSzPct val="25000"/>
              <a:buFont typeface="Arial"/>
              <a:buNone/>
            </a:pPr>
            <a:endParaRPr sz="1200" b="0" i="0" u="none" strike="noStrike" cap="none">
              <a:solidFill>
                <a:schemeClr val="dk1"/>
              </a:solidFill>
              <a:latin typeface="Calibri"/>
              <a:ea typeface="Calibri"/>
              <a:cs typeface="Calibri"/>
              <a:sym typeface="Calibri"/>
            </a:endParaRPr>
          </a:p>
        </p:txBody>
      </p:sp>
      <p:sp>
        <p:nvSpPr>
          <p:cNvPr id="1978" name="Shape 1978"/>
          <p:cNvSpPr txBox="1">
            <a:spLocks noGrp="1"/>
          </p:cNvSpPr>
          <p:nvPr>
            <p:ph type="sldNum" idx="12"/>
          </p:nvPr>
        </p:nvSpPr>
        <p:spPr>
          <a:xfrm>
            <a:off x="3884619" y="8685213"/>
            <a:ext cx="2971804" cy="457198"/>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lang="en-US" sz="1200" b="0" i="0" u="none" strike="noStrike" cap="none">
              <a:solidFill>
                <a:srgbClr val="000000"/>
              </a:solidFill>
              <a:latin typeface="Calibri"/>
              <a:ea typeface="Calibri"/>
              <a:cs typeface="Calibri"/>
              <a:sym typeface="Calibri"/>
            </a:endParaRPr>
          </a:p>
        </p:txBody>
      </p:sp>
      <p:sp>
        <p:nvSpPr>
          <p:cNvPr id="1979" name="Shape 1979"/>
          <p:cNvSpPr txBox="1">
            <a:spLocks noGrp="1"/>
          </p:cNvSpPr>
          <p:nvPr>
            <p:ph type="dt" idx="10"/>
          </p:nvPr>
        </p:nvSpPr>
        <p:spPr>
          <a:xfrm>
            <a:off x="3884619" y="0"/>
            <a:ext cx="2971804" cy="457198"/>
          </a:xfrm>
          <a:prstGeom prst="rect">
            <a:avLst/>
          </a:prstGeom>
          <a:noFill/>
          <a:ln>
            <a:noFill/>
          </a:ln>
        </p:spPr>
        <p:txBody>
          <a:bodyPr lIns="92425" tIns="46225" rIns="92425" bIns="46225" anchor="t" anchorCtr="0">
            <a:noAutofit/>
          </a:bodyPr>
          <a:lstStyle/>
          <a:p>
            <a:pPr marL="0" marR="0" lvl="0" indent="0" algn="r" rtl="0">
              <a:lnSpc>
                <a:spcPct val="100000"/>
              </a:lnSpc>
              <a:spcBef>
                <a:spcPts val="0"/>
              </a:spcBef>
              <a:spcAft>
                <a:spcPts val="0"/>
              </a:spcAft>
              <a:buClr>
                <a:srgbClr val="000000"/>
              </a:buClr>
              <a:buSzPct val="25000"/>
              <a:buFont typeface="Arial"/>
              <a:buNone/>
            </a:pPr>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60647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3"/>
        <p:cNvGrpSpPr/>
        <p:nvPr/>
      </p:nvGrpSpPr>
      <p:grpSpPr>
        <a:xfrm>
          <a:off x="0" y="0"/>
          <a:ext cx="0" cy="0"/>
          <a:chOff x="0" y="0"/>
          <a:chExt cx="0" cy="0"/>
        </a:xfrm>
      </p:grpSpPr>
      <p:sp>
        <p:nvSpPr>
          <p:cNvPr id="1984" name="Shape 19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85" name="Shape 1985"/>
          <p:cNvSpPr txBox="1">
            <a:spLocks noGrp="1"/>
          </p:cNvSpPr>
          <p:nvPr>
            <p:ph type="body" idx="1"/>
          </p:nvPr>
        </p:nvSpPr>
        <p:spPr>
          <a:xfrm>
            <a:off x="685799" y="4343399"/>
            <a:ext cx="5486293" cy="4114918"/>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1" i="0" u="none" strike="noStrike" cap="none">
                <a:solidFill>
                  <a:srgbClr val="000000"/>
                </a:solidFill>
                <a:latin typeface="Calibri"/>
                <a:ea typeface="Calibri"/>
                <a:cs typeface="Calibri"/>
                <a:sym typeface="Calibri"/>
              </a:rPr>
              <a:t>Facilitator Talking Points:</a:t>
            </a:r>
          </a:p>
          <a:p>
            <a:pPr marL="279400" marR="0" lvl="0" indent="-279400" algn="l" rtl="0">
              <a:lnSpc>
                <a:spcPct val="100000"/>
              </a:lnSpc>
              <a:spcBef>
                <a:spcPts val="0"/>
              </a:spcBef>
              <a:spcAft>
                <a:spcPts val="0"/>
              </a:spcAft>
              <a:buClr>
                <a:schemeClr val="dk1"/>
              </a:buClr>
              <a:buSzPct val="25000"/>
              <a:buFont typeface="Arial"/>
              <a:buChar char="•"/>
            </a:pPr>
            <a:r>
              <a:rPr lang="en-US" sz="1600" b="0" i="0" u="none" strike="noStrike" cap="none">
                <a:solidFill>
                  <a:schemeClr val="dk1"/>
                </a:solidFill>
                <a:latin typeface="Arial"/>
                <a:ea typeface="Arial"/>
                <a:cs typeface="Arial"/>
                <a:sym typeface="Arial"/>
              </a:rPr>
              <a:t>Explain that as a group, you will assess the above problem statement according to the criteria in the tool. </a:t>
            </a:r>
          </a:p>
          <a:p>
            <a:pPr marL="279400" marR="0" lvl="0" indent="-279400" algn="l" rtl="0">
              <a:spcBef>
                <a:spcPts val="0"/>
              </a:spcBef>
              <a:spcAft>
                <a:spcPts val="0"/>
              </a:spcAft>
              <a:buClr>
                <a:schemeClr val="dk1"/>
              </a:buClr>
              <a:buSzPct val="25000"/>
              <a:buFont typeface="Arial"/>
              <a:buChar char="•"/>
            </a:pPr>
            <a:r>
              <a:rPr lang="en-US" sz="1600" b="0" i="0" u="none" strike="noStrike" cap="none">
                <a:solidFill>
                  <a:schemeClr val="dk1"/>
                </a:solidFill>
                <a:latin typeface="Arial"/>
                <a:ea typeface="Arial"/>
                <a:cs typeface="Arial"/>
                <a:sym typeface="Arial"/>
              </a:rPr>
              <a:t>Ask that the group help as you assess the problem statement according to each piece of the criteria by giving a “thumbs up,” “thumbs down,” or something in between.  </a:t>
            </a:r>
          </a:p>
          <a:p>
            <a:pPr marL="279400" marR="0" lvl="0" indent="-279400" algn="l" rtl="0">
              <a:spcBef>
                <a:spcPts val="0"/>
              </a:spcBef>
              <a:spcAft>
                <a:spcPts val="0"/>
              </a:spcAft>
              <a:buClr>
                <a:schemeClr val="dk1"/>
              </a:buClr>
              <a:buSzPct val="25000"/>
              <a:buFont typeface="Arial"/>
              <a:buChar char="•"/>
            </a:pPr>
            <a:r>
              <a:rPr lang="en-US" sz="1600" b="0" i="0" u="none" strike="noStrike" cap="none">
                <a:solidFill>
                  <a:schemeClr val="dk1"/>
                </a:solidFill>
                <a:latin typeface="Arial"/>
                <a:ea typeface="Arial"/>
                <a:cs typeface="Arial"/>
                <a:sym typeface="Arial"/>
              </a:rPr>
              <a:t>Tell them that the end goal will be to produce an even better problem statement. </a:t>
            </a:r>
          </a:p>
          <a:p>
            <a:pPr marL="0" marR="0" lvl="0" indent="0" algn="l" rtl="0">
              <a:spcBef>
                <a:spcPts val="0"/>
              </a:spcBef>
              <a:buClr>
                <a:schemeClr val="dk1"/>
              </a:buClr>
              <a:buSzPct val="25000"/>
              <a:buFont typeface="Arial"/>
              <a:buNone/>
            </a:pPr>
            <a:endParaRPr sz="1600" b="0" i="0" u="none" strike="noStrike" cap="none">
              <a:solidFill>
                <a:schemeClr val="dk1"/>
              </a:solidFill>
              <a:latin typeface="Arial"/>
              <a:ea typeface="Arial"/>
              <a:cs typeface="Arial"/>
              <a:sym typeface="Arial"/>
            </a:endParaRPr>
          </a:p>
        </p:txBody>
      </p:sp>
      <p:sp>
        <p:nvSpPr>
          <p:cNvPr id="1986" name="Shape 1986"/>
          <p:cNvSpPr txBox="1">
            <a:spLocks noGrp="1"/>
          </p:cNvSpPr>
          <p:nvPr>
            <p:ph type="sldNum" idx="12"/>
          </p:nvPr>
        </p:nvSpPr>
        <p:spPr>
          <a:xfrm>
            <a:off x="3884619" y="8685214"/>
            <a:ext cx="2971765" cy="457080"/>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854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Shape 20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64" name="Shape 2064"/>
          <p:cNvSpPr txBox="1">
            <a:spLocks noGrp="1"/>
          </p:cNvSpPr>
          <p:nvPr>
            <p:ph type="body" idx="1"/>
          </p:nvPr>
        </p:nvSpPr>
        <p:spPr>
          <a:xfrm>
            <a:off x="685799" y="4343399"/>
            <a:ext cx="5486293" cy="4114918"/>
          </a:xfrm>
          <a:prstGeom prst="rect">
            <a:avLst/>
          </a:prstGeom>
          <a:noFill/>
          <a:ln>
            <a:noFill/>
          </a:ln>
        </p:spPr>
        <p:txBody>
          <a:bodyPr lIns="90725" tIns="90725" rIns="90725" bIns="907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900" b="1" i="0" u="none" strike="noStrike" cap="none">
                <a:solidFill>
                  <a:srgbClr val="000000"/>
                </a:solidFill>
                <a:latin typeface="Calibri"/>
                <a:ea typeface="Calibri"/>
                <a:cs typeface="Calibri"/>
                <a:sym typeface="Calibri"/>
              </a:rPr>
              <a:t>Facilitator Talking Points:</a:t>
            </a:r>
          </a:p>
          <a:p>
            <a:pPr marL="279400" marR="0" lvl="0" indent="-285750" algn="l" rtl="0">
              <a:lnSpc>
                <a:spcPct val="100000"/>
              </a:lnSpc>
              <a:spcBef>
                <a:spcPts val="0"/>
              </a:spcBef>
              <a:spcAft>
                <a:spcPts val="0"/>
              </a:spcAft>
              <a:buClr>
                <a:schemeClr val="dk1"/>
              </a:buClr>
              <a:buSzPct val="30000"/>
              <a:buFont typeface="Arial"/>
              <a:buChar char="•"/>
            </a:pPr>
            <a:r>
              <a:rPr lang="en-US" sz="1000" b="0" i="0" u="none" strike="noStrike" cap="none">
                <a:solidFill>
                  <a:schemeClr val="dk1"/>
                </a:solidFill>
                <a:latin typeface="Calibri"/>
                <a:ea typeface="Calibri"/>
                <a:cs typeface="Calibri"/>
                <a:sym typeface="Calibri"/>
              </a:rPr>
              <a:t>Here is an example of a revised problem statement that addresses the criteria that were not followed previously.  </a:t>
            </a:r>
          </a:p>
          <a:p>
            <a:pPr marL="279400" marR="0" lvl="0" indent="-285750" algn="l" rtl="0">
              <a:lnSpc>
                <a:spcPct val="100000"/>
              </a:lnSpc>
              <a:spcBef>
                <a:spcPts val="0"/>
              </a:spcBef>
              <a:spcAft>
                <a:spcPts val="0"/>
              </a:spcAft>
              <a:buClr>
                <a:schemeClr val="dk1"/>
              </a:buClr>
              <a:buSzPct val="30000"/>
              <a:buFont typeface="Arial"/>
              <a:buChar char="•"/>
            </a:pPr>
            <a:r>
              <a:rPr lang="en-US" sz="1000" b="0" i="0" u="none" strike="noStrike" cap="none">
                <a:solidFill>
                  <a:schemeClr val="dk1"/>
                </a:solidFill>
                <a:latin typeface="Calibri"/>
                <a:ea typeface="Calibri"/>
                <a:cs typeface="Calibri"/>
                <a:sym typeface="Calibri"/>
              </a:rPr>
              <a:t>Perhaps quickly run the new problem statement through the criteria to illustrate – especially highlight no causation and one manageable issue.</a:t>
            </a:r>
          </a:p>
          <a:p>
            <a:pPr marL="0" marR="0" lvl="0" indent="0" algn="l" rtl="0">
              <a:spcBef>
                <a:spcPts val="0"/>
              </a:spcBef>
              <a:spcAft>
                <a:spcPts val="0"/>
              </a:spcAft>
              <a:buClr>
                <a:schemeClr val="dk1"/>
              </a:buClr>
              <a:buSzPct val="25000"/>
              <a:buFont typeface="Arial"/>
              <a:buNone/>
            </a:pPr>
            <a:endParaRPr sz="16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600" b="1" i="1" u="none" strike="noStrike" cap="none">
                <a:solidFill>
                  <a:schemeClr val="dk1"/>
                </a:solidFill>
                <a:latin typeface="Arial"/>
                <a:ea typeface="Arial"/>
                <a:cs typeface="Arial"/>
                <a:sym typeface="Arial"/>
              </a:rPr>
              <a:t>Facilitation Notes: </a:t>
            </a:r>
          </a:p>
          <a:p>
            <a:pPr marL="165100" marR="0" lvl="0" indent="-165100" algn="l" rtl="0">
              <a:spcBef>
                <a:spcPts val="0"/>
              </a:spcBef>
              <a:spcAft>
                <a:spcPts val="0"/>
              </a:spcAft>
              <a:buClr>
                <a:schemeClr val="dk1"/>
              </a:buClr>
              <a:buSzPct val="100000"/>
              <a:buFont typeface="Arial"/>
              <a:buChar char="•"/>
            </a:pPr>
            <a:r>
              <a:rPr lang="en-US" sz="1200" b="0" i="1" u="none" strike="noStrike" cap="none">
                <a:solidFill>
                  <a:schemeClr val="dk1"/>
                </a:solidFill>
                <a:latin typeface="Arial"/>
                <a:ea typeface="Arial"/>
                <a:cs typeface="Arial"/>
                <a:sym typeface="Arial"/>
              </a:rPr>
              <a:t>Encourage sharing out, if appropriate.</a:t>
            </a:r>
          </a:p>
          <a:p>
            <a:pPr marL="165100" marR="0" lvl="0" indent="-165100" algn="l" rtl="0">
              <a:spcBef>
                <a:spcPts val="0"/>
              </a:spcBef>
              <a:spcAft>
                <a:spcPts val="0"/>
              </a:spcAft>
              <a:buClr>
                <a:schemeClr val="dk1"/>
              </a:buClr>
              <a:buSzPct val="100000"/>
              <a:buFont typeface="Arial"/>
              <a:buChar char="•"/>
            </a:pPr>
            <a:r>
              <a:rPr lang="en-US" sz="1200" b="0" i="1" u="none" strike="noStrike" cap="none">
                <a:solidFill>
                  <a:schemeClr val="dk1"/>
                </a:solidFill>
                <a:latin typeface="Arial"/>
                <a:ea typeface="Arial"/>
                <a:cs typeface="Arial"/>
                <a:sym typeface="Arial"/>
              </a:rPr>
              <a:t>If the group does not raise the point, explain that when we see the words “due to,” we are assigning blame.</a:t>
            </a:r>
          </a:p>
          <a:p>
            <a:pPr marL="165100" marR="0" lvl="0" indent="-165100" algn="l" rtl="0">
              <a:spcBef>
                <a:spcPts val="0"/>
              </a:spcBef>
              <a:spcAft>
                <a:spcPts val="0"/>
              </a:spcAft>
              <a:buClr>
                <a:schemeClr val="dk1"/>
              </a:buClr>
              <a:buSzPct val="100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1" i="1" u="none" strike="noStrike" cap="none">
                <a:solidFill>
                  <a:schemeClr val="dk1"/>
                </a:solidFill>
                <a:latin typeface="Arial"/>
                <a:ea typeface="Arial"/>
                <a:cs typeface="Arial"/>
                <a:sym typeface="Arial"/>
              </a:rPr>
              <a:t>OPTIONAL ACTIVITY</a:t>
            </a:r>
          </a:p>
          <a:p>
            <a:pPr marL="165100" marR="0" lvl="0" indent="-165100" algn="l" rtl="0">
              <a:spcBef>
                <a:spcPts val="0"/>
              </a:spcBef>
              <a:spcAft>
                <a:spcPts val="0"/>
              </a:spcAft>
              <a:buClr>
                <a:schemeClr val="dk1"/>
              </a:buClr>
              <a:buSzPct val="100000"/>
              <a:buFont typeface="Arial"/>
              <a:buChar char="•"/>
            </a:pPr>
            <a:r>
              <a:rPr lang="en-US" sz="1200" b="0" i="1" u="none" strike="noStrike" cap="none">
                <a:solidFill>
                  <a:schemeClr val="dk1"/>
                </a:solidFill>
                <a:latin typeface="Arial"/>
                <a:ea typeface="Arial"/>
                <a:cs typeface="Arial"/>
                <a:sym typeface="Arial"/>
              </a:rPr>
              <a:t>Perhaps give the group some time to re-write the problem statement using the lessons learned from the criteria tool.  Have them share out what they came up with. Allow the group to assess each one that is shared. </a:t>
            </a:r>
          </a:p>
          <a:p>
            <a:pPr marL="165100" marR="0" lvl="0" indent="-165100" algn="l" rtl="0">
              <a:spcBef>
                <a:spcPts val="0"/>
              </a:spcBef>
              <a:spcAft>
                <a:spcPts val="0"/>
              </a:spcAft>
              <a:buClr>
                <a:schemeClr val="dk1"/>
              </a:buClr>
              <a:buSzPct val="100000"/>
              <a:buFont typeface="Arial"/>
              <a:buChar char="•"/>
            </a:pPr>
            <a:r>
              <a:rPr lang="en-US" sz="1200" b="0" i="1" u="none" strike="noStrike" cap="none">
                <a:solidFill>
                  <a:schemeClr val="dk1"/>
                </a:solidFill>
                <a:latin typeface="Arial"/>
                <a:ea typeface="Arial"/>
                <a:cs typeface="Arial"/>
                <a:sym typeface="Arial"/>
              </a:rPr>
              <a:t>(7-10min)</a:t>
            </a:r>
          </a:p>
          <a:p>
            <a:pPr marL="0" marR="0" lvl="0" indent="0" algn="l" rtl="0">
              <a:spcBef>
                <a:spcPts val="0"/>
              </a:spcBef>
              <a:buClr>
                <a:schemeClr val="dk1"/>
              </a:buClr>
              <a:buSzPct val="25000"/>
              <a:buFont typeface="Arial"/>
              <a:buNone/>
            </a:pPr>
            <a:endParaRPr sz="1600" b="0" i="0" u="none" strike="noStrike" cap="none">
              <a:solidFill>
                <a:schemeClr val="dk1"/>
              </a:solidFill>
              <a:latin typeface="Arial"/>
              <a:ea typeface="Arial"/>
              <a:cs typeface="Arial"/>
              <a:sym typeface="Arial"/>
            </a:endParaRPr>
          </a:p>
        </p:txBody>
      </p:sp>
      <p:sp>
        <p:nvSpPr>
          <p:cNvPr id="2065" name="Shape 2065"/>
          <p:cNvSpPr txBox="1">
            <a:spLocks noGrp="1"/>
          </p:cNvSpPr>
          <p:nvPr>
            <p:ph type="sldNum" idx="12"/>
          </p:nvPr>
        </p:nvSpPr>
        <p:spPr>
          <a:xfrm>
            <a:off x="3884619" y="8685214"/>
            <a:ext cx="2971765" cy="457080"/>
          </a:xfrm>
          <a:prstGeom prst="rect">
            <a:avLst/>
          </a:prstGeom>
          <a:noFill/>
          <a:ln>
            <a:noFill/>
          </a:ln>
        </p:spPr>
        <p:txBody>
          <a:bodyPr lIns="92450" tIns="46225" rIns="92450" bIns="46225"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1580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F64A0E-7E47-5649-B75C-84712CE8C2F5}" type="datetimeFigureOut">
              <a:rPr lang="en-US" smtClean="0"/>
              <a:t>2/16/18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F64A0E-7E47-5649-B75C-84712CE8C2F5}" type="datetimeFigureOut">
              <a:rPr lang="en-US" smtClean="0"/>
              <a:t>2/16/18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F64A0E-7E47-5649-B75C-84712CE8C2F5}" type="datetimeFigureOut">
              <a:rPr lang="en-US" smtClean="0"/>
              <a:t>2/16/18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F64A0E-7E47-5649-B75C-84712CE8C2F5}" type="datetimeFigureOut">
              <a:rPr lang="en-US" smtClean="0"/>
              <a:t>2/16/18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F64A0E-7E47-5649-B75C-84712CE8C2F5}" type="datetimeFigureOut">
              <a:rPr lang="en-US" smtClean="0"/>
              <a:t>2/16/18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B5A8B-5C51-E141-90B4-CFD4D03FB02A}"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F64A0E-7E47-5649-B75C-84712CE8C2F5}" type="datetimeFigureOut">
              <a:rPr lang="en-US" smtClean="0"/>
              <a:t>2/16/18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F64A0E-7E47-5649-B75C-84712CE8C2F5}" type="datetimeFigureOut">
              <a:rPr lang="en-US" smtClean="0"/>
              <a:t>2/16/18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6B5A8B-5C51-E141-90B4-CFD4D03FB02A}"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F64A0E-7E47-5649-B75C-84712CE8C2F5}" type="datetimeFigureOut">
              <a:rPr lang="en-US" smtClean="0"/>
              <a:t>2/16/18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F64A0E-7E47-5649-B75C-84712CE8C2F5}" type="datetimeFigureOut">
              <a:rPr lang="en-US" smtClean="0"/>
              <a:t>2/16/18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F64A0E-7E47-5649-B75C-84712CE8C2F5}" type="datetimeFigureOut">
              <a:rPr lang="en-US" smtClean="0"/>
              <a:t>2/16/18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F64A0E-7E47-5649-B75C-84712CE8C2F5}" type="datetimeFigureOut">
              <a:rPr lang="en-US" smtClean="0"/>
              <a:t>2/16/18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B5A8B-5C51-E141-90B4-CFD4D03FB02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DF64A0E-7E47-5649-B75C-84712CE8C2F5}" type="datetimeFigureOut">
              <a:rPr lang="en-US" smtClean="0"/>
              <a:t>2/16/18</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DB6B5A8B-5C51-E141-90B4-CFD4D03FB02A}"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diagramData" Target="../diagrams/data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hyperlink" Target="http://tinyurl.com/padletILN"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 Id="rId3"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 Id="rId3"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 Id="rId3"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 Id="rId3"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 Id="rId3"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rede.ucsc.edu/research/llaa/1.1_final.html" TargetMode="External"/><Relationship Id="rId3" Type="http://schemas.openxmlformats.org/officeDocument/2006/relationships/image" Target="../media/image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 Id="rId3"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hyperlink" Target="http://www.gtequity.org/"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 Id="rId3"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hyperlink" Target="http://www.gtequity.org/docs/opt/varied_faces.pdf" TargetMode="External"/><Relationship Id="rId4" Type="http://schemas.openxmlformats.org/officeDocument/2006/relationships/image" Target="../media/image3.png"/><Relationship Id="rId5" Type="http://schemas.openxmlformats.org/officeDocument/2006/relationships/image" Target="../media/image21.jpg"/><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55.xml.rels><?xml version="1.0" encoding="UTF-8" standalone="yes"?>
<Relationships xmlns="http://schemas.openxmlformats.org/package/2006/relationships"><Relationship Id="rId3" Type="http://schemas.openxmlformats.org/officeDocument/2006/relationships/hyperlink" Target="http://ocrdata.ed.gov/" TargetMode="Externa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hyperlink" Target="https://goo.gl/RKDUy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27810" y="2544030"/>
            <a:ext cx="7349658" cy="1524000"/>
          </a:xfrm>
        </p:spPr>
        <p:txBody>
          <a:bodyPr/>
          <a:lstStyle/>
          <a:p>
            <a:r>
              <a:rPr lang="en-US" sz="5000" b="1" dirty="0">
                <a:ln w="12700">
                  <a:solidFill>
                    <a:schemeClr val="tx2">
                      <a:satMod val="155000"/>
                    </a:schemeClr>
                  </a:solidFill>
                  <a:prstDash val="solid"/>
                </a:ln>
                <a:solidFill>
                  <a:srgbClr val="000000"/>
                </a:solidFill>
              </a:rPr>
              <a:t>ELL Leadership Academy</a:t>
            </a:r>
          </a:p>
        </p:txBody>
      </p:sp>
      <p:sp>
        <p:nvSpPr>
          <p:cNvPr id="6" name="Text Placeholder 5"/>
          <p:cNvSpPr>
            <a:spLocks noGrp="1"/>
          </p:cNvSpPr>
          <p:nvPr>
            <p:ph type="subTitle" idx="1"/>
          </p:nvPr>
        </p:nvSpPr>
        <p:spPr>
          <a:xfrm>
            <a:off x="2511657" y="4353406"/>
            <a:ext cx="5893831" cy="990600"/>
          </a:xfrm>
        </p:spPr>
        <p:txBody>
          <a:bodyPr>
            <a:noAutofit/>
          </a:bodyPr>
          <a:lstStyle/>
          <a:p>
            <a:r>
              <a:rPr lang="en-US" sz="2000" b="1" dirty="0"/>
              <a:t>Karina E. Chapa, M.Ed.</a:t>
            </a:r>
          </a:p>
          <a:p>
            <a:r>
              <a:rPr lang="en-US" sz="2000" dirty="0"/>
              <a:t>Language Proficiency, </a:t>
            </a:r>
            <a:r>
              <a:rPr lang="en-US" sz="2000" dirty="0" err="1"/>
              <a:t>Biliteracy</a:t>
            </a:r>
            <a:r>
              <a:rPr lang="en-US" sz="2000" dirty="0"/>
              <a:t> </a:t>
            </a:r>
          </a:p>
          <a:p>
            <a:r>
              <a:rPr lang="en-US" sz="2000" dirty="0"/>
              <a:t>and Cultural Diversity Director</a:t>
            </a:r>
          </a:p>
          <a:p>
            <a:r>
              <a:rPr lang="en-US" sz="2000" u="sng" dirty="0"/>
              <a:t>kchapa@esc1.net</a:t>
            </a:r>
          </a:p>
        </p:txBody>
      </p:sp>
      <p:pic>
        <p:nvPicPr>
          <p:cNvPr id="8" name="Picture 2"/>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23928" y="4321612"/>
            <a:ext cx="1505912" cy="15001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1825733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9900" y="131798"/>
            <a:ext cx="8704497" cy="6726202"/>
            <a:chOff x="59900" y="131798"/>
            <a:chExt cx="8704497" cy="6726202"/>
          </a:xfrm>
        </p:grpSpPr>
        <p:pic>
          <p:nvPicPr>
            <p:cNvPr id="3" name="Picture 2" descr="McAllen IS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00" y="131798"/>
              <a:ext cx="8704497" cy="6726202"/>
            </a:xfrm>
            <a:prstGeom prst="rect">
              <a:avLst/>
            </a:prstGeom>
          </p:spPr>
        </p:pic>
        <p:sp>
          <p:nvSpPr>
            <p:cNvPr id="4" name="Rectangle 3"/>
            <p:cNvSpPr/>
            <p:nvPr/>
          </p:nvSpPr>
          <p:spPr>
            <a:xfrm>
              <a:off x="1018330" y="539174"/>
              <a:ext cx="1078232" cy="43134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Rectangle 1"/>
          <p:cNvSpPr/>
          <p:nvPr/>
        </p:nvSpPr>
        <p:spPr>
          <a:xfrm>
            <a:off x="7673008" y="688584"/>
            <a:ext cx="689113" cy="5139004"/>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451652" y="754844"/>
            <a:ext cx="728870" cy="5072744"/>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291608" y="754844"/>
            <a:ext cx="728870" cy="5072744"/>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5359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5266" cy="1600200"/>
          </a:xfrm>
        </p:spPr>
        <p:txBody>
          <a:bodyPr>
            <a:normAutofit/>
          </a:bodyPr>
          <a:lstStyle/>
          <a:p>
            <a:r>
              <a:rPr lang="en-US" sz="4400" dirty="0" smtClean="0"/>
              <a:t>2017 Staging Framework</a:t>
            </a:r>
            <a:endParaRPr lang="en-US" sz="4400" dirty="0"/>
          </a:p>
        </p:txBody>
      </p:sp>
      <p:sp>
        <p:nvSpPr>
          <p:cNvPr id="3" name="Shape 1343"/>
          <p:cNvSpPr txBox="1">
            <a:spLocks/>
          </p:cNvSpPr>
          <p:nvPr/>
        </p:nvSpPr>
        <p:spPr>
          <a:xfrm>
            <a:off x="628650" y="1602530"/>
            <a:ext cx="7886700" cy="4351338"/>
          </a:xfrm>
          <a:prstGeom prst="rect">
            <a:avLst/>
          </a:prstGeom>
          <a:blipFill rotWithShape="1">
            <a:blip r:embed="rId2">
              <a:alphaModFix/>
            </a:blip>
            <a:stretch>
              <a:fillRect l="-1545" t="-2240"/>
            </a:stretch>
          </a:blipFill>
          <a:ln>
            <a:noFill/>
          </a:ln>
        </p:spPr>
        <p:txBody>
          <a:bodyPr lIns="91425" tIns="45700" rIns="91425" bIns="45700" anchor="t"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nSpc>
                <a:spcPct val="90000"/>
              </a:lnSpc>
              <a:spcBef>
                <a:spcPts val="0"/>
              </a:spcBef>
              <a:buFont typeface="Arial" pitchFamily="34" charset="0"/>
              <a:buNone/>
            </a:pPr>
            <a:r>
              <a:rPr lang="en-US" sz="2800" smtClean="0">
                <a:latin typeface="Calibri"/>
                <a:ea typeface="Calibri"/>
                <a:cs typeface="Calibri"/>
                <a:sym typeface="Calibri"/>
              </a:rPr>
              <a:t> </a:t>
            </a:r>
            <a:endParaRPr lang="en-US" sz="2800">
              <a:latin typeface="Calibri"/>
              <a:ea typeface="Calibri"/>
              <a:cs typeface="Calibri"/>
              <a:sym typeface="Calibri"/>
            </a:endParaRPr>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308711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5266" cy="1600200"/>
          </a:xfrm>
        </p:spPr>
        <p:txBody>
          <a:bodyPr>
            <a:normAutofit/>
          </a:bodyPr>
          <a:lstStyle/>
          <a:p>
            <a:r>
              <a:rPr lang="en-US" sz="4400" dirty="0" smtClean="0"/>
              <a:t>2017 Staging Framework</a:t>
            </a:r>
            <a:endParaRPr lang="en-US" sz="4400" dirty="0"/>
          </a:p>
        </p:txBody>
      </p:sp>
      <p:graphicFrame>
        <p:nvGraphicFramePr>
          <p:cNvPr id="5" name="Shape 1357"/>
          <p:cNvGraphicFramePr/>
          <p:nvPr>
            <p:extLst/>
          </p:nvPr>
        </p:nvGraphicFramePr>
        <p:xfrm>
          <a:off x="1477434" y="1717516"/>
          <a:ext cx="6095025" cy="2841872"/>
        </p:xfrm>
        <a:graphic>
          <a:graphicData uri="http://schemas.openxmlformats.org/drawingml/2006/table">
            <a:tbl>
              <a:tblPr firstRow="1" firstCol="1" bandRow="1">
                <a:noFill/>
              </a:tblPr>
              <a:tblGrid>
                <a:gridCol w="1219005"/>
                <a:gridCol w="1219005"/>
                <a:gridCol w="1219005"/>
                <a:gridCol w="1219005"/>
                <a:gridCol w="1219005"/>
              </a:tblGrid>
              <a:tr h="354504">
                <a:tc>
                  <a:txBody>
                    <a:bodyPr/>
                    <a:lstStyle/>
                    <a:p>
                      <a:pPr marL="0" marR="0" lvl="0" indent="0" algn="ctr" rtl="0">
                        <a:spcBef>
                          <a:spcPts val="0"/>
                        </a:spcBef>
                        <a:spcAft>
                          <a:spcPts val="0"/>
                        </a:spcAft>
                        <a:buSzPct val="25000"/>
                        <a:buNone/>
                      </a:pPr>
                      <a:r>
                        <a:rPr lang="en-US" sz="1400" b="1" dirty="0" smtClean="0"/>
                        <a:t>STAGE</a:t>
                      </a:r>
                      <a:endParaRPr lang="en-US" sz="1400" b="1" dirty="0"/>
                    </a:p>
                  </a:txBody>
                  <a:tcPr marL="51425" marR="51425" marT="0" marB="0" anchor="ctr"/>
                </a:tc>
                <a:tc>
                  <a:txBody>
                    <a:bodyPr/>
                    <a:lstStyle/>
                    <a:p>
                      <a:pPr marL="0" marR="0" lvl="0" indent="0" algn="ctr" rtl="0">
                        <a:spcBef>
                          <a:spcPts val="0"/>
                        </a:spcBef>
                        <a:spcAft>
                          <a:spcPts val="0"/>
                        </a:spcAft>
                        <a:buSzPct val="25000"/>
                        <a:buNone/>
                      </a:pPr>
                      <a:r>
                        <a:rPr lang="en-US" sz="1400" b="1" dirty="0"/>
                        <a:t>BE/ESL</a:t>
                      </a:r>
                    </a:p>
                  </a:txBody>
                  <a:tcPr marL="51425" marR="51425" marT="0" marB="0" anchor="ctr"/>
                </a:tc>
                <a:tc>
                  <a:txBody>
                    <a:bodyPr/>
                    <a:lstStyle/>
                    <a:p>
                      <a:pPr marL="0" marR="0" lvl="0" indent="0" algn="ctr" rtl="0">
                        <a:spcBef>
                          <a:spcPts val="0"/>
                        </a:spcBef>
                        <a:spcAft>
                          <a:spcPts val="0"/>
                        </a:spcAft>
                        <a:buSzPct val="25000"/>
                        <a:buNone/>
                      </a:pPr>
                      <a:r>
                        <a:rPr lang="en-US" sz="1400" b="1" dirty="0"/>
                        <a:t>CTE</a:t>
                      </a:r>
                    </a:p>
                  </a:txBody>
                  <a:tcPr marL="51425" marR="51425" marT="0" marB="0" anchor="ctr"/>
                </a:tc>
                <a:tc>
                  <a:txBody>
                    <a:bodyPr/>
                    <a:lstStyle/>
                    <a:p>
                      <a:pPr marL="0" marR="0" lvl="0" indent="0" algn="ctr" rtl="0">
                        <a:spcBef>
                          <a:spcPts val="0"/>
                        </a:spcBef>
                        <a:spcAft>
                          <a:spcPts val="0"/>
                        </a:spcAft>
                        <a:buSzPct val="25000"/>
                        <a:buNone/>
                      </a:pPr>
                      <a:r>
                        <a:rPr lang="en-US" sz="1400" b="1" dirty="0" smtClean="0"/>
                        <a:t>ESSA</a:t>
                      </a:r>
                      <a:endParaRPr lang="en-US" sz="1400" b="1" dirty="0"/>
                    </a:p>
                  </a:txBody>
                  <a:tcPr marL="51425" marR="51425" marT="0" marB="0" anchor="ctr"/>
                </a:tc>
                <a:tc>
                  <a:txBody>
                    <a:bodyPr/>
                    <a:lstStyle/>
                    <a:p>
                      <a:pPr marL="0" marR="0" lvl="0" indent="0" algn="ctr" rtl="0">
                        <a:spcBef>
                          <a:spcPts val="0"/>
                        </a:spcBef>
                        <a:spcAft>
                          <a:spcPts val="0"/>
                        </a:spcAft>
                        <a:buSzPct val="25000"/>
                        <a:buNone/>
                      </a:pPr>
                      <a:r>
                        <a:rPr lang="en-US" sz="1400" b="1" dirty="0" smtClean="0"/>
                        <a:t>SPED</a:t>
                      </a:r>
                      <a:endParaRPr lang="en-US" sz="1400" b="1" baseline="30000" dirty="0"/>
                    </a:p>
                  </a:txBody>
                  <a:tcPr marL="51425" marR="51425" marT="0" marB="0" anchor="ctr"/>
                </a:tc>
              </a:tr>
              <a:tr h="621842">
                <a:tc>
                  <a:txBody>
                    <a:bodyPr/>
                    <a:lstStyle/>
                    <a:p>
                      <a:pPr marL="0" marR="0" lvl="0" indent="0" algn="ctr" rtl="0">
                        <a:spcBef>
                          <a:spcPts val="0"/>
                        </a:spcBef>
                        <a:spcAft>
                          <a:spcPts val="0"/>
                        </a:spcAft>
                        <a:buSzPct val="25000"/>
                        <a:buNone/>
                      </a:pPr>
                      <a:r>
                        <a:rPr lang="en-US" sz="1400" b="1" dirty="0"/>
                        <a:t>1</a:t>
                      </a:r>
                    </a:p>
                  </a:txBody>
                  <a:tcPr marL="51425" marR="51425" marT="0" marB="0" anchor="ctr"/>
                </a:tc>
                <a:tc>
                  <a:txBody>
                    <a:bodyPr/>
                    <a:lstStyle/>
                    <a:p>
                      <a:pPr marL="0" marR="0" lvl="0" indent="0" algn="ctr" rtl="0">
                        <a:spcBef>
                          <a:spcPts val="0"/>
                        </a:spcBef>
                        <a:spcAft>
                          <a:spcPts val="0"/>
                        </a:spcAft>
                        <a:buSzPct val="25000"/>
                        <a:buNone/>
                      </a:pPr>
                      <a:r>
                        <a:rPr lang="en-US" sz="1400" dirty="0"/>
                        <a:t>0.2 – </a:t>
                      </a:r>
                      <a:r>
                        <a:rPr lang="en-US" sz="1400" dirty="0" smtClean="0"/>
                        <a:t>1.2</a:t>
                      </a:r>
                      <a:endParaRPr lang="en-US" sz="1400" dirty="0"/>
                    </a:p>
                  </a:txBody>
                  <a:tcPr marL="51425" marR="51425" marT="0" marB="0" anchor="ctr"/>
                </a:tc>
                <a:tc>
                  <a:txBody>
                    <a:bodyPr/>
                    <a:lstStyle/>
                    <a:p>
                      <a:pPr marL="0" marR="0" lvl="0" indent="0" algn="ctr" rtl="0">
                        <a:spcBef>
                          <a:spcPts val="0"/>
                        </a:spcBef>
                        <a:spcAft>
                          <a:spcPts val="0"/>
                        </a:spcAft>
                        <a:buSzPct val="25000"/>
                        <a:buNone/>
                      </a:pPr>
                      <a:r>
                        <a:rPr lang="en-US" sz="1400" dirty="0"/>
                        <a:t>0.2 – 0.8</a:t>
                      </a:r>
                    </a:p>
                  </a:txBody>
                  <a:tcPr marL="51425" marR="51425" marT="0" marB="0" anchor="ctr"/>
                </a:tc>
                <a:tc>
                  <a:txBody>
                    <a:bodyPr/>
                    <a:lstStyle/>
                    <a:p>
                      <a:pPr marL="0" marR="0" lvl="0" indent="0" algn="ctr" rtl="0">
                        <a:spcBef>
                          <a:spcPts val="0"/>
                        </a:spcBef>
                        <a:spcAft>
                          <a:spcPts val="0"/>
                        </a:spcAft>
                        <a:buSzPct val="25000"/>
                        <a:buNone/>
                      </a:pPr>
                      <a:r>
                        <a:rPr lang="en-US" sz="1400"/>
                        <a:t>0.2 – 0.9</a:t>
                      </a:r>
                    </a:p>
                  </a:txBody>
                  <a:tcPr marL="51425" marR="51425" marT="0" marB="0" anchor="ctr"/>
                </a:tc>
                <a:tc>
                  <a:txBody>
                    <a:bodyPr/>
                    <a:lstStyle/>
                    <a:p>
                      <a:pPr marL="0" marR="0" lvl="0" indent="0" algn="ctr" rtl="0">
                        <a:spcBef>
                          <a:spcPts val="0"/>
                        </a:spcBef>
                        <a:spcAft>
                          <a:spcPts val="0"/>
                        </a:spcAft>
                        <a:buSzPct val="25000"/>
                        <a:buNone/>
                      </a:pPr>
                      <a:r>
                        <a:rPr lang="en-US" sz="1400" dirty="0" smtClean="0"/>
                        <a:t>0.1 </a:t>
                      </a:r>
                      <a:r>
                        <a:rPr lang="en-US" sz="1400" dirty="0"/>
                        <a:t>– 1.3</a:t>
                      </a:r>
                    </a:p>
                  </a:txBody>
                  <a:tcPr marL="51425" marR="51425" marT="0" marB="0" anchor="ctr"/>
                </a:tc>
              </a:tr>
              <a:tr h="621842">
                <a:tc>
                  <a:txBody>
                    <a:bodyPr/>
                    <a:lstStyle/>
                    <a:p>
                      <a:pPr marL="0" marR="0" lvl="0" indent="0" algn="ctr" rtl="0">
                        <a:spcBef>
                          <a:spcPts val="0"/>
                        </a:spcBef>
                        <a:spcAft>
                          <a:spcPts val="0"/>
                        </a:spcAft>
                        <a:buSzPct val="25000"/>
                        <a:buNone/>
                      </a:pPr>
                      <a:r>
                        <a:rPr lang="en-US" sz="1400" b="1" dirty="0"/>
                        <a:t>2</a:t>
                      </a:r>
                    </a:p>
                  </a:txBody>
                  <a:tcPr marL="51425" marR="51425" marT="0" marB="0" anchor="ctr"/>
                </a:tc>
                <a:tc>
                  <a:txBody>
                    <a:bodyPr/>
                    <a:lstStyle/>
                    <a:p>
                      <a:pPr marL="0" marR="0" lvl="0" indent="0" algn="ctr" rtl="0">
                        <a:spcBef>
                          <a:spcPts val="0"/>
                        </a:spcBef>
                        <a:spcAft>
                          <a:spcPts val="0"/>
                        </a:spcAft>
                        <a:buSzPct val="25000"/>
                        <a:buNone/>
                      </a:pPr>
                      <a:r>
                        <a:rPr lang="en-US" sz="1400" dirty="0" smtClean="0"/>
                        <a:t>1.3 </a:t>
                      </a:r>
                      <a:r>
                        <a:rPr lang="en-US" sz="1400" dirty="0"/>
                        <a:t>– </a:t>
                      </a:r>
                      <a:r>
                        <a:rPr lang="en-US" sz="1400" dirty="0" smtClean="0"/>
                        <a:t>1.7</a:t>
                      </a:r>
                      <a:endParaRPr lang="en-US" sz="1400" dirty="0"/>
                    </a:p>
                  </a:txBody>
                  <a:tcPr marL="51425" marR="51425" marT="0" marB="0" anchor="ctr"/>
                </a:tc>
                <a:tc>
                  <a:txBody>
                    <a:bodyPr/>
                    <a:lstStyle/>
                    <a:p>
                      <a:pPr marL="0" marR="0" lvl="0" indent="0" algn="ctr" rtl="0">
                        <a:spcBef>
                          <a:spcPts val="0"/>
                        </a:spcBef>
                        <a:spcAft>
                          <a:spcPts val="0"/>
                        </a:spcAft>
                        <a:buSzPct val="25000"/>
                        <a:buNone/>
                      </a:pPr>
                      <a:r>
                        <a:rPr lang="en-US" sz="1400" dirty="0"/>
                        <a:t>0.9 – </a:t>
                      </a:r>
                      <a:r>
                        <a:rPr lang="en-US" sz="1400" dirty="0" smtClean="0"/>
                        <a:t>1.3</a:t>
                      </a:r>
                      <a:endParaRPr lang="en-US" sz="1400" dirty="0"/>
                    </a:p>
                  </a:txBody>
                  <a:tcPr marL="51425" marR="51425" marT="0" marB="0" anchor="ctr"/>
                </a:tc>
                <a:tc>
                  <a:txBody>
                    <a:bodyPr/>
                    <a:lstStyle/>
                    <a:p>
                      <a:pPr marL="0" marR="0" lvl="0" indent="0" algn="ctr" rtl="0">
                        <a:spcBef>
                          <a:spcPts val="0"/>
                        </a:spcBef>
                        <a:spcAft>
                          <a:spcPts val="0"/>
                        </a:spcAft>
                        <a:buSzPct val="25000"/>
                        <a:buNone/>
                      </a:pPr>
                      <a:r>
                        <a:rPr lang="en-US" sz="1400" dirty="0"/>
                        <a:t>1.0 – 1.5</a:t>
                      </a:r>
                    </a:p>
                  </a:txBody>
                  <a:tcPr marL="51425" marR="51425" marT="0" marB="0" anchor="ctr"/>
                </a:tc>
                <a:tc>
                  <a:txBody>
                    <a:bodyPr/>
                    <a:lstStyle/>
                    <a:p>
                      <a:pPr marL="0" marR="0" lvl="0" indent="0" algn="ctr" rtl="0">
                        <a:spcBef>
                          <a:spcPts val="0"/>
                        </a:spcBef>
                        <a:spcAft>
                          <a:spcPts val="0"/>
                        </a:spcAft>
                        <a:buSzPct val="25000"/>
                        <a:buNone/>
                      </a:pPr>
                      <a:r>
                        <a:rPr lang="en-US" sz="1400" dirty="0"/>
                        <a:t>1.4 – 1.5</a:t>
                      </a:r>
                    </a:p>
                  </a:txBody>
                  <a:tcPr marL="51425" marR="51425" marT="0" marB="0" anchor="ctr"/>
                </a:tc>
              </a:tr>
              <a:tr h="621842">
                <a:tc>
                  <a:txBody>
                    <a:bodyPr/>
                    <a:lstStyle/>
                    <a:p>
                      <a:pPr marL="0" marR="0" lvl="0" indent="0" algn="ctr" rtl="0">
                        <a:spcBef>
                          <a:spcPts val="0"/>
                        </a:spcBef>
                        <a:spcAft>
                          <a:spcPts val="0"/>
                        </a:spcAft>
                        <a:buSzPct val="25000"/>
                        <a:buNone/>
                      </a:pPr>
                      <a:r>
                        <a:rPr lang="en-US" sz="1400" b="1" dirty="0"/>
                        <a:t>3</a:t>
                      </a:r>
                    </a:p>
                  </a:txBody>
                  <a:tcPr marL="51425" marR="51425" marT="0" marB="0" anchor="ctr"/>
                </a:tc>
                <a:tc>
                  <a:txBody>
                    <a:bodyPr/>
                    <a:lstStyle/>
                    <a:p>
                      <a:pPr marL="0" marR="0" lvl="0" indent="0" algn="ctr" rtl="0">
                        <a:spcBef>
                          <a:spcPts val="0"/>
                        </a:spcBef>
                        <a:spcAft>
                          <a:spcPts val="0"/>
                        </a:spcAft>
                        <a:buSzPct val="25000"/>
                        <a:buNone/>
                      </a:pPr>
                      <a:r>
                        <a:rPr lang="en-US" sz="1400" dirty="0" smtClean="0"/>
                        <a:t>1.8 </a:t>
                      </a:r>
                      <a:r>
                        <a:rPr lang="en-US" sz="1400" dirty="0"/>
                        <a:t>– </a:t>
                      </a:r>
                      <a:r>
                        <a:rPr lang="en-US" sz="1400" dirty="0" smtClean="0"/>
                        <a:t>2.0</a:t>
                      </a:r>
                      <a:endParaRPr lang="en-US" sz="1400" dirty="0"/>
                    </a:p>
                  </a:txBody>
                  <a:tcPr marL="51425" marR="51425" marT="0" marB="0" anchor="ctr"/>
                </a:tc>
                <a:tc>
                  <a:txBody>
                    <a:bodyPr/>
                    <a:lstStyle/>
                    <a:p>
                      <a:pPr marL="0" marR="0" lvl="0" indent="0" algn="ctr" rtl="0">
                        <a:spcBef>
                          <a:spcPts val="0"/>
                        </a:spcBef>
                        <a:spcAft>
                          <a:spcPts val="0"/>
                        </a:spcAft>
                        <a:buSzPct val="25000"/>
                        <a:buNone/>
                      </a:pPr>
                      <a:r>
                        <a:rPr lang="en-US" sz="1400" dirty="0" smtClean="0"/>
                        <a:t>1.4 </a:t>
                      </a:r>
                      <a:r>
                        <a:rPr lang="en-US" sz="1400" dirty="0"/>
                        <a:t>– </a:t>
                      </a:r>
                      <a:r>
                        <a:rPr lang="en-US" sz="1400" dirty="0" smtClean="0"/>
                        <a:t>1.5</a:t>
                      </a:r>
                      <a:endParaRPr lang="en-US" sz="1400" dirty="0"/>
                    </a:p>
                  </a:txBody>
                  <a:tcPr marL="51425" marR="51425" marT="0" marB="0" anchor="ctr"/>
                </a:tc>
                <a:tc>
                  <a:txBody>
                    <a:bodyPr/>
                    <a:lstStyle/>
                    <a:p>
                      <a:pPr marL="0" marR="0" lvl="0" indent="0" algn="ctr" rtl="0">
                        <a:spcBef>
                          <a:spcPts val="0"/>
                        </a:spcBef>
                        <a:spcAft>
                          <a:spcPts val="0"/>
                        </a:spcAft>
                        <a:buSzPct val="25000"/>
                        <a:buNone/>
                      </a:pPr>
                      <a:r>
                        <a:rPr lang="en-US" sz="1400" dirty="0"/>
                        <a:t>1.6 – 2.2</a:t>
                      </a:r>
                    </a:p>
                  </a:txBody>
                  <a:tcPr marL="51425" marR="51425" marT="0" marB="0" anchor="ctr"/>
                </a:tc>
                <a:tc>
                  <a:txBody>
                    <a:bodyPr/>
                    <a:lstStyle/>
                    <a:p>
                      <a:pPr marL="0" marR="0" lvl="0" indent="0" algn="ctr" rtl="0">
                        <a:spcBef>
                          <a:spcPts val="0"/>
                        </a:spcBef>
                        <a:spcAft>
                          <a:spcPts val="0"/>
                        </a:spcAft>
                        <a:buSzPct val="25000"/>
                        <a:buNone/>
                      </a:pPr>
                      <a:r>
                        <a:rPr lang="en-US" sz="1400" dirty="0"/>
                        <a:t>1.6 – 1.8</a:t>
                      </a:r>
                    </a:p>
                  </a:txBody>
                  <a:tcPr marL="51425" marR="51425" marT="0" marB="0" anchor="ctr"/>
                </a:tc>
              </a:tr>
              <a:tr h="621842">
                <a:tc>
                  <a:txBody>
                    <a:bodyPr/>
                    <a:lstStyle/>
                    <a:p>
                      <a:pPr marL="0" marR="0" lvl="0" indent="0" algn="ctr" rtl="0">
                        <a:spcBef>
                          <a:spcPts val="0"/>
                        </a:spcBef>
                        <a:spcAft>
                          <a:spcPts val="0"/>
                        </a:spcAft>
                        <a:buSzPct val="25000"/>
                        <a:buNone/>
                      </a:pPr>
                      <a:r>
                        <a:rPr lang="en-US" sz="1400" b="1" dirty="0"/>
                        <a:t>4</a:t>
                      </a:r>
                    </a:p>
                  </a:txBody>
                  <a:tcPr marL="51425" marR="51425" marT="0" marB="0" anchor="ctr"/>
                </a:tc>
                <a:tc>
                  <a:txBody>
                    <a:bodyPr/>
                    <a:lstStyle/>
                    <a:p>
                      <a:pPr marL="0" marR="0" lvl="0" indent="0" algn="ctr" rtl="0">
                        <a:spcBef>
                          <a:spcPts val="0"/>
                        </a:spcBef>
                        <a:spcAft>
                          <a:spcPts val="0"/>
                        </a:spcAft>
                        <a:buSzPct val="25000"/>
                        <a:buNone/>
                      </a:pPr>
                      <a:r>
                        <a:rPr lang="en-US" sz="1400" dirty="0" smtClean="0"/>
                        <a:t>2.1 </a:t>
                      </a:r>
                      <a:r>
                        <a:rPr lang="en-US" sz="1400" dirty="0"/>
                        <a:t>– </a:t>
                      </a:r>
                      <a:r>
                        <a:rPr lang="en-US" sz="1400" dirty="0" smtClean="0"/>
                        <a:t>3.2</a:t>
                      </a:r>
                      <a:endParaRPr lang="en-US" sz="1400" dirty="0"/>
                    </a:p>
                  </a:txBody>
                  <a:tcPr marL="51425" marR="51425" marT="0" marB="0" anchor="ctr"/>
                </a:tc>
                <a:tc>
                  <a:txBody>
                    <a:bodyPr/>
                    <a:lstStyle/>
                    <a:p>
                      <a:pPr marL="0" marR="0" lvl="0" indent="0" algn="ctr" rtl="0">
                        <a:spcBef>
                          <a:spcPts val="0"/>
                        </a:spcBef>
                        <a:spcAft>
                          <a:spcPts val="0"/>
                        </a:spcAft>
                        <a:buSzPct val="25000"/>
                        <a:buNone/>
                      </a:pPr>
                      <a:r>
                        <a:rPr lang="en-US" sz="1400" dirty="0" smtClean="0"/>
                        <a:t>1.6 </a:t>
                      </a:r>
                      <a:r>
                        <a:rPr lang="en-US" sz="1400" dirty="0"/>
                        <a:t>– </a:t>
                      </a:r>
                      <a:r>
                        <a:rPr lang="en-US" sz="1400" dirty="0" smtClean="0"/>
                        <a:t>2.4</a:t>
                      </a:r>
                      <a:endParaRPr lang="en-US" sz="1400" dirty="0"/>
                    </a:p>
                  </a:txBody>
                  <a:tcPr marL="51425" marR="51425" marT="0" marB="0" anchor="ctr"/>
                </a:tc>
                <a:tc>
                  <a:txBody>
                    <a:bodyPr/>
                    <a:lstStyle/>
                    <a:p>
                      <a:pPr marL="0" marR="0" lvl="0" indent="0" algn="ctr" rtl="0">
                        <a:spcBef>
                          <a:spcPts val="0"/>
                        </a:spcBef>
                        <a:spcAft>
                          <a:spcPts val="0"/>
                        </a:spcAft>
                        <a:buSzPct val="25000"/>
                        <a:buNone/>
                      </a:pPr>
                      <a:r>
                        <a:rPr lang="en-US" sz="1400"/>
                        <a:t>2.3 – 3.0</a:t>
                      </a:r>
                    </a:p>
                  </a:txBody>
                  <a:tcPr marL="51425" marR="51425" marT="0" marB="0" anchor="ctr"/>
                </a:tc>
                <a:tc>
                  <a:txBody>
                    <a:bodyPr/>
                    <a:lstStyle/>
                    <a:p>
                      <a:pPr marL="0" marR="0" lvl="0" indent="0" algn="ctr" rtl="0">
                        <a:spcBef>
                          <a:spcPts val="0"/>
                        </a:spcBef>
                        <a:spcAft>
                          <a:spcPts val="0"/>
                        </a:spcAft>
                        <a:buSzPct val="25000"/>
                        <a:buNone/>
                      </a:pPr>
                      <a:r>
                        <a:rPr lang="en-US" sz="1400" dirty="0"/>
                        <a:t>1.9 – 2.2</a:t>
                      </a:r>
                    </a:p>
                  </a:txBody>
                  <a:tcPr marL="51425" marR="51425" marT="0" marB="0" anchor="ctr"/>
                </a:tc>
              </a:tr>
            </a:tbl>
          </a:graphicData>
        </a:graphic>
      </p:graphicFrame>
      <p:sp>
        <p:nvSpPr>
          <p:cNvPr id="6" name="Shape 1358"/>
          <p:cNvSpPr/>
          <p:nvPr/>
        </p:nvSpPr>
        <p:spPr>
          <a:xfrm>
            <a:off x="762000" y="972718"/>
            <a:ext cx="7519866" cy="438581"/>
          </a:xfrm>
          <a:prstGeom prst="rect">
            <a:avLst/>
          </a:prstGeom>
          <a:noFill/>
          <a:ln>
            <a:noFill/>
          </a:ln>
        </p:spPr>
        <p:txBody>
          <a:bodyPr lIns="68575" tIns="34275" rIns="68575" bIns="34275" anchor="ctr" anchorCtr="0">
            <a:noAutofit/>
          </a:bodyPr>
          <a:lstStyle/>
          <a:p>
            <a:pPr marR="0" lvl="0" algn="ctr" rtl="0">
              <a:spcBef>
                <a:spcPts val="0"/>
              </a:spcBef>
              <a:spcAft>
                <a:spcPts val="0"/>
              </a:spcAft>
              <a:buSzPct val="25000"/>
              <a:buNone/>
            </a:pPr>
            <a:r>
              <a:rPr lang="en-US" sz="2000" b="1" dirty="0">
                <a:solidFill>
                  <a:schemeClr val="dk1"/>
                </a:solidFill>
                <a:latin typeface="Calibri"/>
                <a:ea typeface="Calibri"/>
                <a:cs typeface="Calibri"/>
                <a:sym typeface="Calibri"/>
              </a:rPr>
              <a:t>Mean Ranges by Program Area for a 90%/10% </a:t>
            </a:r>
            <a:r>
              <a:rPr lang="en-US" sz="2000" b="1" dirty="0" smtClean="0">
                <a:solidFill>
                  <a:schemeClr val="dk1"/>
                </a:solidFill>
                <a:latin typeface="Calibri"/>
                <a:ea typeface="Calibri"/>
                <a:cs typeface="Calibri"/>
                <a:sym typeface="Calibri"/>
              </a:rPr>
              <a:t>Distribution</a:t>
            </a:r>
            <a:endParaRPr lang="en-US" sz="2000" b="1" baseline="30000" dirty="0">
              <a:solidFill>
                <a:srgbClr val="FF0000"/>
              </a:solidFill>
              <a:latin typeface="Calibri"/>
              <a:ea typeface="Calibri"/>
              <a:cs typeface="Calibri"/>
              <a:sym typeface="Calibri"/>
            </a:endParaRPr>
          </a:p>
        </p:txBody>
      </p:sp>
      <p:pic>
        <p:nvPicPr>
          <p:cNvPr id="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97672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7279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Shape 293"/>
          <p:cNvPicPr preferRelativeResize="0"/>
          <p:nvPr/>
        </p:nvPicPr>
        <p:blipFill>
          <a:blip r:embed="rId4">
            <a:alphaModFix/>
          </a:blip>
          <a:stretch>
            <a:fillRect/>
          </a:stretch>
        </p:blipFill>
        <p:spPr>
          <a:xfrm>
            <a:off x="2032405" y="567780"/>
            <a:ext cx="5266754" cy="54159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263039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2"/>
        <p:cNvGrpSpPr/>
        <p:nvPr/>
      </p:nvGrpSpPr>
      <p:grpSpPr>
        <a:xfrm>
          <a:off x="0" y="0"/>
          <a:ext cx="0" cy="0"/>
          <a:chOff x="0" y="0"/>
          <a:chExt cx="0" cy="0"/>
        </a:xfrm>
      </p:grpSpPr>
      <p:grpSp>
        <p:nvGrpSpPr>
          <p:cNvPr id="1753" name="Shape 1753"/>
          <p:cNvGrpSpPr/>
          <p:nvPr/>
        </p:nvGrpSpPr>
        <p:grpSpPr>
          <a:xfrm>
            <a:off x="3338742" y="2299767"/>
            <a:ext cx="3038092" cy="3038093"/>
            <a:chOff x="2043301" y="195452"/>
            <a:chExt cx="3038092" cy="3038093"/>
          </a:xfrm>
        </p:grpSpPr>
        <p:sp>
          <p:nvSpPr>
            <p:cNvPr id="1754" name="Shape 1754"/>
            <p:cNvSpPr/>
            <p:nvPr/>
          </p:nvSpPr>
          <p:spPr>
            <a:xfrm>
              <a:off x="2043301" y="195452"/>
              <a:ext cx="1484698" cy="1484698"/>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gradFill>
              <a:gsLst>
                <a:gs pos="0">
                  <a:srgbClr val="992F2C"/>
                </a:gs>
                <a:gs pos="80000">
                  <a:srgbClr val="C93D39"/>
                </a:gs>
                <a:gs pos="100000">
                  <a:srgbClr val="CD3B37"/>
                </a:gs>
              </a:gsLst>
              <a:lin ang="16200038" scaled="0"/>
            </a:gradFill>
            <a:ln>
              <a:noFill/>
            </a:ln>
            <a:effectLst>
              <a:outerShdw blurRad="50799" dist="38100" dir="5400000" algn="t"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55" name="Shape 1755"/>
            <p:cNvSpPr txBox="1"/>
            <p:nvPr/>
          </p:nvSpPr>
          <p:spPr>
            <a:xfrm>
              <a:off x="2478176" y="630327"/>
              <a:ext cx="1049998" cy="1049998"/>
            </a:xfrm>
            <a:prstGeom prst="rect">
              <a:avLst/>
            </a:prstGeom>
            <a:noFill/>
            <a:ln>
              <a:noFill/>
            </a:ln>
            <a:effectLst>
              <a:outerShdw blurRad="50799" dist="38100" dir="5400000" algn="t" rotWithShape="0">
                <a:srgbClr val="000000">
                  <a:alpha val="40000"/>
                </a:srgbClr>
              </a:outerShdw>
            </a:effectLst>
          </p:spPr>
          <p:txBody>
            <a:bodyPr lIns="85325" tIns="85325" rIns="85325" bIns="85325" anchor="ctr" anchorCtr="0">
              <a:noAutofit/>
            </a:bodyPr>
            <a:lstStyle/>
            <a:p>
              <a:pPr marL="0" marR="0" lvl="0" indent="0" algn="ctr" rtl="0">
                <a:lnSpc>
                  <a:spcPct val="90000"/>
                </a:lnSpc>
                <a:spcBef>
                  <a:spcPts val="0"/>
                </a:spcBef>
                <a:spcAft>
                  <a:spcPts val="0"/>
                </a:spcAft>
                <a:buSzPct val="25000"/>
                <a:buNone/>
              </a:pPr>
              <a:r>
                <a:rPr lang="en-US" sz="1200" b="1">
                  <a:solidFill>
                    <a:schemeClr val="lt1"/>
                  </a:solidFill>
                  <a:latin typeface="Questrial"/>
                  <a:ea typeface="Questrial"/>
                  <a:cs typeface="Questrial"/>
                  <a:sym typeface="Questrial"/>
                </a:rPr>
                <a:t>Data Analysis</a:t>
              </a:r>
            </a:p>
          </p:txBody>
        </p:sp>
        <p:sp>
          <p:nvSpPr>
            <p:cNvPr id="1756" name="Shape 1756"/>
            <p:cNvSpPr/>
            <p:nvPr/>
          </p:nvSpPr>
          <p:spPr>
            <a:xfrm rot="5400000">
              <a:off x="3596695" y="195452"/>
              <a:ext cx="1484698" cy="1484698"/>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gradFill>
              <a:gsLst>
                <a:gs pos="0">
                  <a:srgbClr val="759436"/>
                </a:gs>
                <a:gs pos="80000">
                  <a:srgbClr val="9AC447"/>
                </a:gs>
                <a:gs pos="100000">
                  <a:srgbClr val="9CC646"/>
                </a:gs>
              </a:gsLst>
              <a:lin ang="16200038" scaled="0"/>
            </a:gradFill>
            <a:ln>
              <a:noFill/>
            </a:ln>
            <a:effectLst>
              <a:outerShdw blurRad="50799" dist="38100" dir="5400000" algn="t"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57" name="Shape 1757"/>
            <p:cNvSpPr txBox="1"/>
            <p:nvPr/>
          </p:nvSpPr>
          <p:spPr>
            <a:xfrm>
              <a:off x="3596638" y="630327"/>
              <a:ext cx="1190443" cy="1049998"/>
            </a:xfrm>
            <a:prstGeom prst="rect">
              <a:avLst/>
            </a:prstGeom>
            <a:noFill/>
            <a:ln>
              <a:noFill/>
            </a:ln>
            <a:effectLst>
              <a:outerShdw blurRad="50799" dist="38100" dir="5400000" algn="t" rotWithShape="0">
                <a:srgbClr val="000000">
                  <a:alpha val="40000"/>
                </a:srgbClr>
              </a:outerShdw>
            </a:effectLst>
          </p:spPr>
          <p:txBody>
            <a:bodyPr lIns="85325" tIns="85325" rIns="85325" bIns="85325" anchor="ctr" anchorCtr="0">
              <a:noAutofit/>
            </a:bodyPr>
            <a:lstStyle/>
            <a:p>
              <a:pPr marL="0" marR="0" lvl="0" indent="0" algn="ctr" rtl="0">
                <a:lnSpc>
                  <a:spcPct val="90000"/>
                </a:lnSpc>
                <a:spcBef>
                  <a:spcPts val="0"/>
                </a:spcBef>
                <a:spcAft>
                  <a:spcPts val="0"/>
                </a:spcAft>
                <a:buSzPct val="25000"/>
                <a:buNone/>
              </a:pPr>
              <a:r>
                <a:rPr lang="en-US" sz="1200" b="1" dirty="0">
                  <a:solidFill>
                    <a:schemeClr val="lt1"/>
                  </a:solidFill>
                  <a:latin typeface="Questrial"/>
                  <a:ea typeface="Questrial"/>
                  <a:cs typeface="Questrial"/>
                  <a:sym typeface="Questrial"/>
                </a:rPr>
                <a:t>Needs Assessment</a:t>
              </a:r>
            </a:p>
          </p:txBody>
        </p:sp>
        <p:sp>
          <p:nvSpPr>
            <p:cNvPr id="1758" name="Shape 1758"/>
            <p:cNvSpPr/>
            <p:nvPr/>
          </p:nvSpPr>
          <p:spPr>
            <a:xfrm rot="10800000">
              <a:off x="3596695" y="1748847"/>
              <a:ext cx="1484698" cy="1484698"/>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gradFill>
              <a:gsLst>
                <a:gs pos="0">
                  <a:srgbClr val="5D437D"/>
                </a:gs>
                <a:gs pos="80000">
                  <a:srgbClr val="7B58A6"/>
                </a:gs>
                <a:gs pos="100000">
                  <a:srgbClr val="7C56A8"/>
                </a:gs>
              </a:gsLst>
              <a:lin ang="16200038" scaled="0"/>
            </a:gradFill>
            <a:ln>
              <a:noFill/>
            </a:ln>
            <a:effectLst>
              <a:outerShdw blurRad="50799" dist="38100" dir="5400000" algn="t"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59" name="Shape 1759"/>
            <p:cNvSpPr txBox="1"/>
            <p:nvPr/>
          </p:nvSpPr>
          <p:spPr>
            <a:xfrm>
              <a:off x="3596639" y="1748790"/>
              <a:ext cx="1049998" cy="1049998"/>
            </a:xfrm>
            <a:prstGeom prst="rect">
              <a:avLst/>
            </a:prstGeom>
            <a:noFill/>
            <a:ln>
              <a:noFill/>
            </a:ln>
            <a:effectLst>
              <a:outerShdw blurRad="50799" dist="38100" dir="5400000" algn="t" rotWithShape="0">
                <a:srgbClr val="000000">
                  <a:alpha val="40000"/>
                </a:srgbClr>
              </a:outerShdw>
            </a:effectLst>
          </p:spPr>
          <p:txBody>
            <a:bodyPr lIns="78225" tIns="78225" rIns="78225" bIns="78225" anchor="ctr" anchorCtr="0">
              <a:noAutofit/>
            </a:bodyPr>
            <a:lstStyle/>
            <a:p>
              <a:pPr marL="0" marR="0" lvl="0" indent="0" algn="ctr" rtl="0">
                <a:lnSpc>
                  <a:spcPct val="90000"/>
                </a:lnSpc>
                <a:spcBef>
                  <a:spcPts val="0"/>
                </a:spcBef>
                <a:spcAft>
                  <a:spcPts val="0"/>
                </a:spcAft>
                <a:buSzPct val="25000"/>
                <a:buNone/>
              </a:pPr>
              <a:r>
                <a:rPr lang="en-US" sz="1100" b="1">
                  <a:solidFill>
                    <a:schemeClr val="lt1"/>
                  </a:solidFill>
                  <a:latin typeface="Questrial"/>
                  <a:ea typeface="Questrial"/>
                  <a:cs typeface="Questrial"/>
                  <a:sym typeface="Questrial"/>
                </a:rPr>
                <a:t>Improvement Plan</a:t>
              </a:r>
            </a:p>
          </p:txBody>
        </p:sp>
        <p:sp>
          <p:nvSpPr>
            <p:cNvPr id="1760" name="Shape 1760"/>
            <p:cNvSpPr/>
            <p:nvPr/>
          </p:nvSpPr>
          <p:spPr>
            <a:xfrm rot="-5400000">
              <a:off x="2043301" y="1748847"/>
              <a:ext cx="1484698" cy="1484698"/>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gradFill>
              <a:gsLst>
                <a:gs pos="0">
                  <a:srgbClr val="28879E"/>
                </a:gs>
                <a:gs pos="80000">
                  <a:srgbClr val="34B1D1"/>
                </a:gs>
                <a:gs pos="100000">
                  <a:srgbClr val="31B4D5"/>
                </a:gs>
              </a:gsLst>
              <a:lin ang="16200038" scaled="0"/>
            </a:gradFill>
            <a:ln>
              <a:noFill/>
            </a:ln>
            <a:effectLst>
              <a:outerShdw blurRad="50799" dist="38100" dir="5400000" algn="t"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61" name="Shape 1761"/>
            <p:cNvSpPr txBox="1"/>
            <p:nvPr/>
          </p:nvSpPr>
          <p:spPr>
            <a:xfrm>
              <a:off x="2478176" y="1748790"/>
              <a:ext cx="1049998" cy="1049998"/>
            </a:xfrm>
            <a:prstGeom prst="rect">
              <a:avLst/>
            </a:prstGeom>
            <a:noFill/>
            <a:ln>
              <a:noFill/>
            </a:ln>
            <a:effectLst>
              <a:outerShdw blurRad="50799" dist="38100" dir="5400000" algn="t" rotWithShape="0">
                <a:srgbClr val="000000">
                  <a:alpha val="40000"/>
                </a:srgbClr>
              </a:outerShdw>
            </a:effectLst>
          </p:spPr>
          <p:txBody>
            <a:bodyPr lIns="85325" tIns="85325" rIns="85325" bIns="85325" anchor="ctr" anchorCtr="0">
              <a:noAutofit/>
            </a:bodyPr>
            <a:lstStyle/>
            <a:p>
              <a:pPr marL="0" marR="0" lvl="0" indent="0" algn="ctr" rtl="0">
                <a:lnSpc>
                  <a:spcPct val="90000"/>
                </a:lnSpc>
                <a:spcBef>
                  <a:spcPts val="0"/>
                </a:spcBef>
                <a:spcAft>
                  <a:spcPts val="0"/>
                </a:spcAft>
                <a:buSzPct val="25000"/>
                <a:buNone/>
              </a:pPr>
              <a:r>
                <a:rPr lang="en-US" sz="1200" b="1">
                  <a:solidFill>
                    <a:schemeClr val="lt1"/>
                  </a:solidFill>
                  <a:latin typeface="Questrial"/>
                  <a:ea typeface="Questrial"/>
                  <a:cs typeface="Questrial"/>
                  <a:sym typeface="Questrial"/>
                </a:rPr>
                <a:t>Implement &amp; Monitor</a:t>
              </a:r>
            </a:p>
          </p:txBody>
        </p:sp>
        <p:sp>
          <p:nvSpPr>
            <p:cNvPr id="1762" name="Shape 1762"/>
            <p:cNvSpPr/>
            <p:nvPr/>
          </p:nvSpPr>
          <p:spPr>
            <a:xfrm>
              <a:off x="3306032" y="1405890"/>
              <a:ext cx="512700" cy="445799"/>
            </a:xfrm>
            <a:custGeom>
              <a:avLst/>
              <a:gdLst/>
              <a:ahLst/>
              <a:cxnLst/>
              <a:rect l="0" t="0" r="0" b="0"/>
              <a:pathLst>
                <a:path w="120000" h="120000" extrusionOk="0">
                  <a:moveTo>
                    <a:pt x="6521" y="60000"/>
                  </a:moveTo>
                  <a:lnTo>
                    <a:pt x="6521" y="60000"/>
                  </a:lnTo>
                  <a:cubicBezTo>
                    <a:pt x="6521" y="34374"/>
                    <a:pt x="25366" y="12492"/>
                    <a:pt x="51106" y="8231"/>
                  </a:cubicBezTo>
                  <a:cubicBezTo>
                    <a:pt x="76846" y="3969"/>
                    <a:pt x="101959" y="18573"/>
                    <a:pt x="110520" y="42782"/>
                  </a:cubicBezTo>
                  <a:lnTo>
                    <a:pt x="116426" y="42782"/>
                  </a:lnTo>
                  <a:lnTo>
                    <a:pt x="106957" y="59999"/>
                  </a:lnTo>
                  <a:lnTo>
                    <a:pt x="90341" y="42782"/>
                  </a:lnTo>
                  <a:lnTo>
                    <a:pt x="95921" y="42782"/>
                  </a:lnTo>
                  <a:cubicBezTo>
                    <a:pt x="87357" y="27415"/>
                    <a:pt x="68570" y="19474"/>
                    <a:pt x="50446" y="23561"/>
                  </a:cubicBezTo>
                  <a:cubicBezTo>
                    <a:pt x="32322" y="27648"/>
                    <a:pt x="19564" y="42702"/>
                    <a:pt x="19564" y="59999"/>
                  </a:cubicBezTo>
                  <a:close/>
                </a:path>
              </a:pathLst>
            </a:custGeom>
            <a:solidFill>
              <a:srgbClr val="F1DAD9"/>
            </a:solidFill>
            <a:ln>
              <a:noFill/>
            </a:ln>
            <a:effectLst>
              <a:outerShdw blurRad="50799" dist="38100" dir="5400000" algn="t"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63" name="Shape 1763"/>
            <p:cNvSpPr/>
            <p:nvPr/>
          </p:nvSpPr>
          <p:spPr>
            <a:xfrm rot="10800000">
              <a:off x="3305967" y="1577308"/>
              <a:ext cx="512700" cy="445799"/>
            </a:xfrm>
            <a:custGeom>
              <a:avLst/>
              <a:gdLst/>
              <a:ahLst/>
              <a:cxnLst/>
              <a:rect l="0" t="0" r="0" b="0"/>
              <a:pathLst>
                <a:path w="120000" h="120000" extrusionOk="0">
                  <a:moveTo>
                    <a:pt x="6521" y="60000"/>
                  </a:moveTo>
                  <a:lnTo>
                    <a:pt x="6521" y="60000"/>
                  </a:lnTo>
                  <a:cubicBezTo>
                    <a:pt x="6521" y="34374"/>
                    <a:pt x="25366" y="12492"/>
                    <a:pt x="51106" y="8231"/>
                  </a:cubicBezTo>
                  <a:cubicBezTo>
                    <a:pt x="76846" y="3969"/>
                    <a:pt x="101959" y="18573"/>
                    <a:pt x="110520" y="42782"/>
                  </a:cubicBezTo>
                  <a:lnTo>
                    <a:pt x="116426" y="42782"/>
                  </a:lnTo>
                  <a:lnTo>
                    <a:pt x="106957" y="59999"/>
                  </a:lnTo>
                  <a:lnTo>
                    <a:pt x="90341" y="42782"/>
                  </a:lnTo>
                  <a:lnTo>
                    <a:pt x="95921" y="42782"/>
                  </a:lnTo>
                  <a:cubicBezTo>
                    <a:pt x="87357" y="27415"/>
                    <a:pt x="68570" y="19474"/>
                    <a:pt x="50446" y="23561"/>
                  </a:cubicBezTo>
                  <a:cubicBezTo>
                    <a:pt x="32322" y="27648"/>
                    <a:pt x="19564" y="42702"/>
                    <a:pt x="19564" y="59999"/>
                  </a:cubicBezTo>
                  <a:close/>
                </a:path>
              </a:pathLst>
            </a:custGeom>
            <a:solidFill>
              <a:srgbClr val="F1DAD9"/>
            </a:solidFill>
            <a:ln>
              <a:noFill/>
            </a:ln>
            <a:effectLst>
              <a:outerShdw blurRad="50799" dist="38100" dir="5400000" algn="t"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grpSp>
      <p:sp>
        <p:nvSpPr>
          <p:cNvPr id="1764" name="Shape 1764"/>
          <p:cNvSpPr txBox="1"/>
          <p:nvPr/>
        </p:nvSpPr>
        <p:spPr>
          <a:xfrm>
            <a:off x="-152400" y="857342"/>
            <a:ext cx="3048000" cy="623099"/>
          </a:xfrm>
          <a:prstGeom prst="rect">
            <a:avLst/>
          </a:prstGeom>
          <a:noFill/>
          <a:ln>
            <a:noFill/>
          </a:ln>
        </p:spPr>
        <p:txBody>
          <a:bodyPr lIns="67850" tIns="34250" rIns="67850" bIns="34250" anchor="t" anchorCtr="0">
            <a:noAutofit/>
          </a:bodyPr>
          <a:lstStyle/>
          <a:p>
            <a:pPr marL="0" marR="0" lvl="0" indent="0" algn="ctr" rtl="0">
              <a:spcBef>
                <a:spcPts val="0"/>
              </a:spcBef>
              <a:buSzPct val="25000"/>
              <a:buNone/>
            </a:pPr>
            <a:r>
              <a:rPr lang="en-US" sz="3600" b="1">
                <a:solidFill>
                  <a:srgbClr val="1F497D"/>
                </a:solidFill>
                <a:latin typeface="Questrial"/>
                <a:ea typeface="Questrial"/>
                <a:cs typeface="Questrial"/>
                <a:sym typeface="Questrial"/>
              </a:rPr>
              <a:t>Data</a:t>
            </a:r>
          </a:p>
        </p:txBody>
      </p:sp>
      <p:sp>
        <p:nvSpPr>
          <p:cNvPr id="1765" name="Shape 1765"/>
          <p:cNvSpPr txBox="1"/>
          <p:nvPr/>
        </p:nvSpPr>
        <p:spPr>
          <a:xfrm>
            <a:off x="3415525" y="874800"/>
            <a:ext cx="2666998" cy="623099"/>
          </a:xfrm>
          <a:prstGeom prst="rect">
            <a:avLst/>
          </a:prstGeom>
          <a:noFill/>
          <a:ln>
            <a:noFill/>
          </a:ln>
        </p:spPr>
        <p:txBody>
          <a:bodyPr lIns="67850" tIns="34250" rIns="67850" bIns="34250" anchor="t" anchorCtr="0">
            <a:noAutofit/>
          </a:bodyPr>
          <a:lstStyle/>
          <a:p>
            <a:pPr marL="0" marR="0" lvl="0" indent="0" algn="ctr" rtl="0">
              <a:spcBef>
                <a:spcPts val="0"/>
              </a:spcBef>
              <a:buSzPct val="25000"/>
              <a:buNone/>
            </a:pPr>
            <a:r>
              <a:rPr lang="en-US" sz="3600" b="1">
                <a:solidFill>
                  <a:srgbClr val="1F497D"/>
                </a:solidFill>
                <a:latin typeface="Questrial"/>
                <a:ea typeface="Questrial"/>
                <a:cs typeface="Questrial"/>
                <a:sym typeface="Questrial"/>
              </a:rPr>
              <a:t>Process</a:t>
            </a:r>
          </a:p>
        </p:txBody>
      </p:sp>
      <p:sp>
        <p:nvSpPr>
          <p:cNvPr id="1766" name="Shape 1766"/>
          <p:cNvSpPr txBox="1"/>
          <p:nvPr/>
        </p:nvSpPr>
        <p:spPr>
          <a:xfrm>
            <a:off x="6409137" y="857342"/>
            <a:ext cx="2666998" cy="623099"/>
          </a:xfrm>
          <a:prstGeom prst="rect">
            <a:avLst/>
          </a:prstGeom>
          <a:noFill/>
          <a:ln>
            <a:noFill/>
          </a:ln>
        </p:spPr>
        <p:txBody>
          <a:bodyPr lIns="67850" tIns="34250" rIns="67850" bIns="34250" anchor="t" anchorCtr="0">
            <a:noAutofit/>
          </a:bodyPr>
          <a:lstStyle/>
          <a:p>
            <a:pPr marL="0" marR="0" lvl="0" indent="0" algn="ctr" rtl="0">
              <a:spcBef>
                <a:spcPts val="0"/>
              </a:spcBef>
              <a:buSzPct val="25000"/>
              <a:buNone/>
            </a:pPr>
            <a:r>
              <a:rPr lang="en-US" sz="3600" b="1">
                <a:solidFill>
                  <a:srgbClr val="1F497D"/>
                </a:solidFill>
                <a:latin typeface="Questrial"/>
                <a:ea typeface="Questrial"/>
                <a:cs typeface="Questrial"/>
                <a:sym typeface="Questrial"/>
              </a:rPr>
              <a:t>Reporting</a:t>
            </a:r>
          </a:p>
        </p:txBody>
      </p:sp>
      <p:sp>
        <p:nvSpPr>
          <p:cNvPr id="1767" name="Shape 1767"/>
          <p:cNvSpPr txBox="1"/>
          <p:nvPr/>
        </p:nvSpPr>
        <p:spPr>
          <a:xfrm>
            <a:off x="152409" y="1570909"/>
            <a:ext cx="2514599" cy="1300200"/>
          </a:xfrm>
          <a:prstGeom prst="rect">
            <a:avLst/>
          </a:prstGeom>
          <a:noFill/>
          <a:ln w="38100" cap="flat" cmpd="sng">
            <a:solidFill>
              <a:srgbClr val="564B3C"/>
            </a:solidFill>
            <a:prstDash val="solid"/>
            <a:round/>
            <a:headEnd type="none" w="med" len="med"/>
            <a:tailEnd type="none" w="med" len="med"/>
          </a:ln>
        </p:spPr>
        <p:txBody>
          <a:bodyPr lIns="67850" tIns="34250" rIns="67850" bIns="34250" anchor="t" anchorCtr="0">
            <a:noAutofit/>
          </a:bodyPr>
          <a:lstStyle/>
          <a:p>
            <a:pPr marL="0" marR="0" lvl="0" indent="0" algn="l" rtl="0">
              <a:spcBef>
                <a:spcPts val="0"/>
              </a:spcBef>
              <a:buSzPct val="25000"/>
              <a:buNone/>
            </a:pPr>
            <a:r>
              <a:rPr lang="en-US" sz="1600" b="1" u="sng">
                <a:solidFill>
                  <a:schemeClr val="dk1"/>
                </a:solidFill>
                <a:latin typeface="Questrial"/>
                <a:ea typeface="Questrial"/>
                <a:cs typeface="Questrial"/>
                <a:sym typeface="Questrial"/>
              </a:rPr>
              <a:t>State</a:t>
            </a:r>
          </a:p>
          <a:p>
            <a:pPr marL="282446" marR="0" lvl="0" indent="-282446" algn="l" rtl="0">
              <a:spcBef>
                <a:spcPts val="0"/>
              </a:spcBef>
              <a:buClr>
                <a:srgbClr val="000000"/>
              </a:buClr>
              <a:buSzPct val="100000"/>
              <a:buFont typeface="Arial"/>
              <a:buChar char="•"/>
            </a:pPr>
            <a:r>
              <a:rPr lang="en-US" sz="1600">
                <a:solidFill>
                  <a:schemeClr val="dk1"/>
                </a:solidFill>
                <a:latin typeface="Questrial"/>
                <a:ea typeface="Questrial"/>
                <a:cs typeface="Questrial"/>
                <a:sym typeface="Questrial"/>
              </a:rPr>
              <a:t>Districts &amp; Campuses</a:t>
            </a:r>
          </a:p>
          <a:p>
            <a:pPr marL="282446" marR="0" lvl="0" indent="-282446" algn="l" rtl="0">
              <a:spcBef>
                <a:spcPts val="0"/>
              </a:spcBef>
              <a:buClr>
                <a:srgbClr val="000000"/>
              </a:buClr>
              <a:buSzPct val="100000"/>
              <a:buFont typeface="Arial"/>
              <a:buChar char="•"/>
            </a:pPr>
            <a:r>
              <a:rPr lang="en-US" sz="1600">
                <a:solidFill>
                  <a:schemeClr val="dk1"/>
                </a:solidFill>
                <a:latin typeface="Questrial"/>
                <a:ea typeface="Questrial"/>
                <a:cs typeface="Questrial"/>
                <a:sym typeface="Questrial"/>
              </a:rPr>
              <a:t>IR or Met Standard</a:t>
            </a:r>
          </a:p>
          <a:p>
            <a:pPr marL="282446" marR="0" lvl="0" indent="-282446" algn="l" rtl="0">
              <a:spcBef>
                <a:spcPts val="0"/>
              </a:spcBef>
              <a:buClr>
                <a:srgbClr val="000000"/>
              </a:buClr>
              <a:buSzPct val="100000"/>
              <a:buFont typeface="Arial"/>
              <a:buChar char="•"/>
            </a:pPr>
            <a:r>
              <a:rPr lang="en-US" sz="1600" b="1">
                <a:solidFill>
                  <a:schemeClr val="dk1"/>
                </a:solidFill>
                <a:latin typeface="Questrial"/>
                <a:ea typeface="Questrial"/>
                <a:cs typeface="Questrial"/>
                <a:sym typeface="Questrial"/>
              </a:rPr>
              <a:t>Indexes &amp; Safeguards</a:t>
            </a:r>
          </a:p>
        </p:txBody>
      </p:sp>
      <p:sp>
        <p:nvSpPr>
          <p:cNvPr id="1768" name="Shape 1768"/>
          <p:cNvSpPr txBox="1"/>
          <p:nvPr/>
        </p:nvSpPr>
        <p:spPr>
          <a:xfrm>
            <a:off x="152409" y="3323510"/>
            <a:ext cx="2514599" cy="1053900"/>
          </a:xfrm>
          <a:prstGeom prst="rect">
            <a:avLst/>
          </a:prstGeom>
          <a:noFill/>
          <a:ln w="38100" cap="flat" cmpd="sng">
            <a:solidFill>
              <a:srgbClr val="564B3C"/>
            </a:solidFill>
            <a:prstDash val="solid"/>
            <a:round/>
            <a:headEnd type="none" w="med" len="med"/>
            <a:tailEnd type="none" w="med" len="med"/>
          </a:ln>
        </p:spPr>
        <p:txBody>
          <a:bodyPr lIns="67850" tIns="34250" rIns="67850" bIns="34250" anchor="t" anchorCtr="0">
            <a:noAutofit/>
          </a:bodyPr>
          <a:lstStyle/>
          <a:p>
            <a:pPr marL="0" marR="0" lvl="0" indent="0" algn="l" rtl="0">
              <a:spcBef>
                <a:spcPts val="0"/>
              </a:spcBef>
              <a:buSzPct val="25000"/>
              <a:buNone/>
            </a:pPr>
            <a:r>
              <a:rPr lang="en-US" sz="1600" b="1" u="sng">
                <a:solidFill>
                  <a:schemeClr val="dk1"/>
                </a:solidFill>
                <a:latin typeface="Questrial"/>
                <a:ea typeface="Questrial"/>
                <a:cs typeface="Questrial"/>
                <a:sym typeface="Questrial"/>
              </a:rPr>
              <a:t>Federal  (ESEA Waiver)</a:t>
            </a:r>
          </a:p>
          <a:p>
            <a:pPr marL="282446" marR="0" lvl="0" indent="-282446" algn="l" rtl="0">
              <a:spcBef>
                <a:spcPts val="0"/>
              </a:spcBef>
              <a:buClr>
                <a:srgbClr val="000000"/>
              </a:buClr>
              <a:buSzPct val="100000"/>
              <a:buFont typeface="Arial"/>
              <a:buChar char="•"/>
            </a:pPr>
            <a:r>
              <a:rPr lang="en-US" sz="1600">
                <a:solidFill>
                  <a:schemeClr val="dk1"/>
                </a:solidFill>
                <a:latin typeface="Questrial"/>
                <a:ea typeface="Questrial"/>
                <a:cs typeface="Questrial"/>
                <a:sym typeface="Questrial"/>
              </a:rPr>
              <a:t>Districts &amp; Campuses</a:t>
            </a:r>
          </a:p>
          <a:p>
            <a:pPr marL="282446" marR="0" lvl="0" indent="-282446" algn="l" rtl="0">
              <a:spcBef>
                <a:spcPts val="0"/>
              </a:spcBef>
              <a:buClr>
                <a:srgbClr val="000000"/>
              </a:buClr>
              <a:buSzPct val="100000"/>
              <a:buFont typeface="Arial"/>
              <a:buChar char="•"/>
            </a:pPr>
            <a:r>
              <a:rPr lang="en-US" sz="1600">
                <a:solidFill>
                  <a:schemeClr val="dk1"/>
                </a:solidFill>
                <a:latin typeface="Questrial"/>
                <a:ea typeface="Questrial"/>
                <a:cs typeface="Questrial"/>
                <a:sym typeface="Questrial"/>
              </a:rPr>
              <a:t>Priority and Focus</a:t>
            </a:r>
          </a:p>
          <a:p>
            <a:pPr marL="282446" marR="0" lvl="0" indent="-282446" algn="l" rtl="0">
              <a:spcBef>
                <a:spcPts val="0"/>
              </a:spcBef>
              <a:buClr>
                <a:srgbClr val="000000"/>
              </a:buClr>
              <a:buSzPct val="100000"/>
              <a:buFont typeface="Arial"/>
              <a:buChar char="•"/>
            </a:pPr>
            <a:r>
              <a:rPr lang="en-US" sz="1600" b="1">
                <a:solidFill>
                  <a:schemeClr val="dk1"/>
                </a:solidFill>
                <a:latin typeface="Questrial"/>
                <a:ea typeface="Questrial"/>
                <a:cs typeface="Questrial"/>
                <a:sym typeface="Questrial"/>
              </a:rPr>
              <a:t>Safeguards</a:t>
            </a:r>
          </a:p>
        </p:txBody>
      </p:sp>
      <p:sp>
        <p:nvSpPr>
          <p:cNvPr id="1769" name="Shape 1769"/>
          <p:cNvSpPr txBox="1"/>
          <p:nvPr/>
        </p:nvSpPr>
        <p:spPr>
          <a:xfrm>
            <a:off x="152409" y="4847510"/>
            <a:ext cx="2514599" cy="1053900"/>
          </a:xfrm>
          <a:prstGeom prst="rect">
            <a:avLst/>
          </a:prstGeom>
          <a:noFill/>
          <a:ln w="38100" cap="flat" cmpd="sng">
            <a:solidFill>
              <a:srgbClr val="564B3C"/>
            </a:solidFill>
            <a:prstDash val="solid"/>
            <a:round/>
            <a:headEnd type="none" w="med" len="med"/>
            <a:tailEnd type="none" w="med" len="med"/>
          </a:ln>
        </p:spPr>
        <p:txBody>
          <a:bodyPr lIns="67850" tIns="34250" rIns="67850" bIns="34250" anchor="t" anchorCtr="0">
            <a:noAutofit/>
          </a:bodyPr>
          <a:lstStyle/>
          <a:p>
            <a:pPr marL="0" marR="0" lvl="0" indent="0" algn="l" rtl="0">
              <a:spcBef>
                <a:spcPts val="0"/>
              </a:spcBef>
              <a:buSzPct val="25000"/>
              <a:buNone/>
            </a:pPr>
            <a:r>
              <a:rPr lang="en-US" sz="1600" b="1" u="sng" dirty="0">
                <a:solidFill>
                  <a:srgbClr val="FF0000"/>
                </a:solidFill>
                <a:latin typeface="Questrial"/>
                <a:ea typeface="Questrial"/>
                <a:cs typeface="Questrial"/>
                <a:sym typeface="Questrial"/>
              </a:rPr>
              <a:t>Performance-Based Monitoring (PBM) </a:t>
            </a:r>
          </a:p>
          <a:p>
            <a:pPr marL="282446" marR="0" lvl="0" indent="-282446" algn="l" rtl="0">
              <a:spcBef>
                <a:spcPts val="0"/>
              </a:spcBef>
              <a:buClr>
                <a:srgbClr val="000000"/>
              </a:buClr>
              <a:buSzPct val="100000"/>
              <a:buFont typeface="Arial"/>
              <a:buChar char="•"/>
            </a:pPr>
            <a:r>
              <a:rPr lang="en-US" sz="1600" dirty="0">
                <a:solidFill>
                  <a:schemeClr val="dk1"/>
                </a:solidFill>
                <a:latin typeface="Questrial"/>
                <a:ea typeface="Questrial"/>
                <a:cs typeface="Questrial"/>
                <a:sym typeface="Questrial"/>
              </a:rPr>
              <a:t>Districts</a:t>
            </a:r>
          </a:p>
          <a:p>
            <a:pPr marL="282446" marR="0" lvl="0" indent="-282446" algn="l" rtl="0">
              <a:spcBef>
                <a:spcPts val="0"/>
              </a:spcBef>
              <a:buClr>
                <a:srgbClr val="000000"/>
              </a:buClr>
              <a:buSzPct val="100000"/>
              <a:buFont typeface="Arial"/>
              <a:buChar char="•"/>
            </a:pPr>
            <a:r>
              <a:rPr lang="en-US" sz="1600" b="1" dirty="0">
                <a:solidFill>
                  <a:schemeClr val="dk1"/>
                </a:solidFill>
                <a:latin typeface="Questrial"/>
                <a:ea typeface="Questrial"/>
                <a:cs typeface="Questrial"/>
                <a:sym typeface="Questrial"/>
              </a:rPr>
              <a:t>PBMAS</a:t>
            </a:r>
          </a:p>
        </p:txBody>
      </p:sp>
      <p:sp>
        <p:nvSpPr>
          <p:cNvPr id="1770" name="Shape 1770"/>
          <p:cNvSpPr/>
          <p:nvPr/>
        </p:nvSpPr>
        <p:spPr>
          <a:xfrm rot="2322836">
            <a:off x="2631404" y="2562484"/>
            <a:ext cx="991952" cy="213833"/>
          </a:xfrm>
          <a:prstGeom prst="rightArrow">
            <a:avLst>
              <a:gd name="adj1" fmla="val 50000"/>
              <a:gd name="adj2" fmla="val 50000"/>
            </a:avLst>
          </a:prstGeom>
          <a:solidFill>
            <a:srgbClr val="93A299"/>
          </a:solidFill>
          <a:ln w="25400" cap="flat" cmpd="sng">
            <a:solidFill>
              <a:srgbClr val="6B7670"/>
            </a:solidFill>
            <a:prstDash val="solid"/>
            <a:round/>
            <a:headEnd type="none" w="med" len="med"/>
            <a:tailEnd type="none" w="med" len="med"/>
          </a:ln>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1" name="Shape 1771"/>
          <p:cNvSpPr/>
          <p:nvPr/>
        </p:nvSpPr>
        <p:spPr>
          <a:xfrm rot="-2477705">
            <a:off x="2609946" y="5242644"/>
            <a:ext cx="1273757" cy="204070"/>
          </a:xfrm>
          <a:prstGeom prst="rightArrow">
            <a:avLst>
              <a:gd name="adj1" fmla="val 50000"/>
              <a:gd name="adj2" fmla="val 50000"/>
            </a:avLst>
          </a:prstGeom>
          <a:solidFill>
            <a:srgbClr val="93A299"/>
          </a:solidFill>
          <a:ln w="25400" cap="flat" cmpd="sng">
            <a:solidFill>
              <a:srgbClr val="6B7670"/>
            </a:solidFill>
            <a:prstDash val="solid"/>
            <a:round/>
            <a:headEnd type="none" w="med" len="med"/>
            <a:tailEnd type="none" w="med" len="med"/>
          </a:ln>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2" name="Shape 1772"/>
          <p:cNvSpPr/>
          <p:nvPr/>
        </p:nvSpPr>
        <p:spPr>
          <a:xfrm>
            <a:off x="2740761" y="3780717"/>
            <a:ext cx="505798" cy="237598"/>
          </a:xfrm>
          <a:prstGeom prst="rightArrow">
            <a:avLst>
              <a:gd name="adj1" fmla="val 50000"/>
              <a:gd name="adj2" fmla="val 50000"/>
            </a:avLst>
          </a:prstGeom>
          <a:solidFill>
            <a:srgbClr val="93A299"/>
          </a:solidFill>
          <a:ln w="25400" cap="flat" cmpd="sng">
            <a:solidFill>
              <a:srgbClr val="6B7670"/>
            </a:solidFill>
            <a:prstDash val="solid"/>
            <a:round/>
            <a:headEnd type="none" w="med" len="med"/>
            <a:tailEnd type="none" w="med" len="med"/>
          </a:ln>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3" name="Shape 1773"/>
          <p:cNvSpPr/>
          <p:nvPr/>
        </p:nvSpPr>
        <p:spPr>
          <a:xfrm>
            <a:off x="6428844" y="3628310"/>
            <a:ext cx="963000" cy="381000"/>
          </a:xfrm>
          <a:prstGeom prst="rightArrow">
            <a:avLst>
              <a:gd name="adj1" fmla="val 50000"/>
              <a:gd name="adj2" fmla="val 50000"/>
            </a:avLst>
          </a:prstGeom>
          <a:solidFill>
            <a:srgbClr val="564B3C"/>
          </a:solidFill>
          <a:ln w="25400" cap="flat" cmpd="sng">
            <a:solidFill>
              <a:srgbClr val="6B7670"/>
            </a:solidFill>
            <a:prstDash val="solid"/>
            <a:round/>
            <a:headEnd type="none" w="med" len="med"/>
            <a:tailEnd type="none" w="med" len="med"/>
          </a:ln>
          <a:effectLst>
            <a:outerShdw blurRad="50799" dist="38100" dir="5400000" algn="t" rotWithShape="0">
              <a:srgbClr val="000000">
                <a:alpha val="40000"/>
              </a:srgbClr>
            </a:outerShdw>
          </a:effectLst>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4" name="Shape 1774"/>
          <p:cNvSpPr/>
          <p:nvPr/>
        </p:nvSpPr>
        <p:spPr>
          <a:xfrm rot="2322836">
            <a:off x="2661611" y="2527455"/>
            <a:ext cx="991952" cy="213833"/>
          </a:xfrm>
          <a:prstGeom prst="rightArrow">
            <a:avLst>
              <a:gd name="adj1" fmla="val 50000"/>
              <a:gd name="adj2" fmla="val 50000"/>
            </a:avLst>
          </a:prstGeom>
          <a:solidFill>
            <a:srgbClr val="564B3C"/>
          </a:solidFill>
          <a:ln w="25400" cap="flat" cmpd="sng">
            <a:solidFill>
              <a:srgbClr val="6B7670"/>
            </a:solidFill>
            <a:prstDash val="solid"/>
            <a:round/>
            <a:headEnd type="none" w="med" len="med"/>
            <a:tailEnd type="none" w="med" len="med"/>
          </a:ln>
          <a:effectLst>
            <a:outerShdw blurRad="50799" dist="38100" dir="5400000" algn="t" rotWithShape="0">
              <a:srgbClr val="000000">
                <a:alpha val="40000"/>
              </a:srgbClr>
            </a:outerShdw>
          </a:effectLst>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5" name="Shape 1775"/>
          <p:cNvSpPr/>
          <p:nvPr/>
        </p:nvSpPr>
        <p:spPr>
          <a:xfrm rot="-2478064">
            <a:off x="2641761" y="5213297"/>
            <a:ext cx="1193607" cy="228086"/>
          </a:xfrm>
          <a:prstGeom prst="rightArrow">
            <a:avLst>
              <a:gd name="adj1" fmla="val 50000"/>
              <a:gd name="adj2" fmla="val 50000"/>
            </a:avLst>
          </a:prstGeom>
          <a:solidFill>
            <a:srgbClr val="564B3C"/>
          </a:solidFill>
          <a:ln w="25400" cap="flat" cmpd="sng">
            <a:solidFill>
              <a:srgbClr val="6B7670"/>
            </a:solidFill>
            <a:prstDash val="solid"/>
            <a:round/>
            <a:headEnd type="none" w="med" len="med"/>
            <a:tailEnd type="none" w="med" len="med"/>
          </a:ln>
          <a:effectLst>
            <a:outerShdw blurRad="50799" dist="38100" dir="5400000" algn="t" rotWithShape="0">
              <a:srgbClr val="000000">
                <a:alpha val="40000"/>
              </a:srgbClr>
            </a:outerShdw>
          </a:effectLst>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6" name="Shape 1776"/>
          <p:cNvSpPr/>
          <p:nvPr/>
        </p:nvSpPr>
        <p:spPr>
          <a:xfrm>
            <a:off x="2770968" y="3745701"/>
            <a:ext cx="505798" cy="237598"/>
          </a:xfrm>
          <a:prstGeom prst="rightArrow">
            <a:avLst>
              <a:gd name="adj1" fmla="val 50000"/>
              <a:gd name="adj2" fmla="val 50000"/>
            </a:avLst>
          </a:prstGeom>
          <a:solidFill>
            <a:srgbClr val="564B3C"/>
          </a:solidFill>
          <a:ln w="25400" cap="flat" cmpd="sng">
            <a:solidFill>
              <a:srgbClr val="6B7670"/>
            </a:solidFill>
            <a:prstDash val="solid"/>
            <a:round/>
            <a:headEnd type="none" w="med" len="med"/>
            <a:tailEnd type="none" w="med" len="med"/>
          </a:ln>
          <a:effectLst>
            <a:outerShdw blurRad="50799" dist="38100" dir="5400000" algn="t" rotWithShape="0">
              <a:srgbClr val="000000">
                <a:alpha val="40000"/>
              </a:srgbClr>
            </a:outerShdw>
          </a:effectLst>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7" name="Shape 1777"/>
          <p:cNvSpPr/>
          <p:nvPr/>
        </p:nvSpPr>
        <p:spPr>
          <a:xfrm>
            <a:off x="7391846" y="2871109"/>
            <a:ext cx="1675509" cy="1819200"/>
          </a:xfrm>
          <a:prstGeom prst="ellipse">
            <a:avLst/>
          </a:prstGeom>
          <a:solidFill>
            <a:srgbClr val="564B3C"/>
          </a:solidFill>
          <a:ln>
            <a:noFill/>
          </a:ln>
          <a:effectLst>
            <a:outerShdw blurRad="50799" dist="38100" dir="5400000" algn="t" rotWithShape="0">
              <a:srgbClr val="000000">
                <a:alpha val="40000"/>
              </a:srgbClr>
            </a:outerShdw>
          </a:effectLst>
        </p:spPr>
        <p:txBody>
          <a:bodyPr lIns="67850" tIns="34250" rIns="67850" bIns="34250" anchor="ctr" anchorCtr="0">
            <a:noAutofit/>
          </a:bodyPr>
          <a:lstStyle/>
          <a:p>
            <a:pPr marL="0" marR="0" lvl="0" indent="0" algn="ctr" rtl="0">
              <a:spcBef>
                <a:spcPts val="0"/>
              </a:spcBef>
              <a:buNone/>
            </a:pPr>
            <a:endParaRPr sz="1800">
              <a:solidFill>
                <a:srgbClr val="FFFFFF"/>
              </a:solidFill>
              <a:latin typeface="Questrial"/>
              <a:ea typeface="Questrial"/>
              <a:cs typeface="Questrial"/>
              <a:sym typeface="Questrial"/>
            </a:endParaRPr>
          </a:p>
        </p:txBody>
      </p:sp>
      <p:sp>
        <p:nvSpPr>
          <p:cNvPr id="1778" name="Shape 1778"/>
          <p:cNvSpPr txBox="1"/>
          <p:nvPr/>
        </p:nvSpPr>
        <p:spPr>
          <a:xfrm>
            <a:off x="7314754" y="3064335"/>
            <a:ext cx="1752600" cy="1531198"/>
          </a:xfrm>
          <a:prstGeom prst="rect">
            <a:avLst/>
          </a:prstGeom>
          <a:noFill/>
          <a:ln>
            <a:noFill/>
          </a:ln>
        </p:spPr>
        <p:txBody>
          <a:bodyPr lIns="67850" tIns="34250" rIns="67850" bIns="34250" anchor="t" anchorCtr="0">
            <a:noAutofit/>
          </a:bodyPr>
          <a:lstStyle/>
          <a:p>
            <a:pPr marL="0" marR="0" lvl="0" indent="0" algn="ctr" rtl="0">
              <a:spcBef>
                <a:spcPts val="0"/>
              </a:spcBef>
              <a:buSzPct val="25000"/>
              <a:buNone/>
            </a:pPr>
            <a:r>
              <a:rPr lang="en-US" sz="1900" b="1">
                <a:solidFill>
                  <a:srgbClr val="FFFFFF"/>
                </a:solidFill>
                <a:latin typeface="Questrial"/>
                <a:ea typeface="Questrial"/>
                <a:cs typeface="Questrial"/>
                <a:sym typeface="Questrial"/>
              </a:rPr>
              <a:t>Targeted Improvement</a:t>
            </a:r>
          </a:p>
          <a:p>
            <a:pPr marL="0" marR="0" lvl="0" indent="0" algn="ctr" rtl="0">
              <a:spcBef>
                <a:spcPts val="0"/>
              </a:spcBef>
              <a:buSzPct val="25000"/>
              <a:buNone/>
            </a:pPr>
            <a:r>
              <a:rPr lang="en-US" sz="1900" b="1">
                <a:solidFill>
                  <a:srgbClr val="FFFFFF"/>
                </a:solidFill>
                <a:latin typeface="Questrial"/>
                <a:ea typeface="Questrial"/>
                <a:cs typeface="Questrial"/>
                <a:sym typeface="Questrial"/>
              </a:rPr>
              <a:t>Plan with</a:t>
            </a:r>
          </a:p>
          <a:p>
            <a:pPr marL="0" marR="0" lvl="0" indent="0" algn="ctr" rtl="0">
              <a:spcBef>
                <a:spcPts val="0"/>
              </a:spcBef>
              <a:buSzPct val="25000"/>
              <a:buNone/>
            </a:pPr>
            <a:r>
              <a:rPr lang="en-US" sz="1900" b="1">
                <a:solidFill>
                  <a:srgbClr val="FFFFFF"/>
                </a:solidFill>
                <a:latin typeface="Questrial"/>
                <a:ea typeface="Questrial"/>
                <a:cs typeface="Questrial"/>
                <a:sym typeface="Questrial"/>
              </a:rPr>
              <a:t>Progress Reports</a:t>
            </a:r>
          </a:p>
        </p:txBody>
      </p:sp>
      <p:pic>
        <p:nvPicPr>
          <p:cNvPr id="2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935671280"/>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pic>
        <p:nvPicPr>
          <p:cNvPr id="1791" name="Shape 1791"/>
          <p:cNvPicPr preferRelativeResize="0"/>
          <p:nvPr/>
        </p:nvPicPr>
        <p:blipFill rotWithShape="1">
          <a:blip r:embed="rId3">
            <a:alphaModFix/>
          </a:blip>
          <a:srcRect/>
          <a:stretch/>
        </p:blipFill>
        <p:spPr>
          <a:xfrm>
            <a:off x="0" y="10694"/>
            <a:ext cx="9144000" cy="6857999"/>
          </a:xfrm>
          <a:prstGeom prst="rect">
            <a:avLst/>
          </a:prstGeom>
          <a:noFill/>
          <a:ln>
            <a:noFill/>
          </a:ln>
        </p:spPr>
      </p:pic>
      <p:sp>
        <p:nvSpPr>
          <p:cNvPr id="1792" name="Shape 1792"/>
          <p:cNvSpPr txBox="1"/>
          <p:nvPr/>
        </p:nvSpPr>
        <p:spPr>
          <a:xfrm>
            <a:off x="221653" y="4917936"/>
            <a:ext cx="8700600" cy="1300500"/>
          </a:xfrm>
          <a:prstGeom prst="rect">
            <a:avLst/>
          </a:prstGeom>
          <a:noFill/>
          <a:ln>
            <a:noFill/>
          </a:ln>
        </p:spPr>
        <p:txBody>
          <a:bodyPr lIns="90450" tIns="45200" rIns="90450" bIns="45200" anchor="t" anchorCtr="0">
            <a:noAutofit/>
          </a:bodyPr>
          <a:lstStyle/>
          <a:p>
            <a:pPr marL="0" marR="0" lvl="0" indent="0" algn="r" rtl="0">
              <a:lnSpc>
                <a:spcPct val="100000"/>
              </a:lnSpc>
              <a:spcBef>
                <a:spcPts val="0"/>
              </a:spcBef>
              <a:spcAft>
                <a:spcPts val="0"/>
              </a:spcAft>
              <a:buClr>
                <a:schemeClr val="lt1"/>
              </a:buClr>
              <a:buSzPct val="25000"/>
              <a:buFont typeface="Calibri"/>
              <a:buNone/>
            </a:pPr>
            <a:r>
              <a:rPr lang="en-US" sz="4800" b="1" i="0" u="none" strike="noStrike" cap="none">
                <a:solidFill>
                  <a:srgbClr val="C00000"/>
                </a:solidFill>
                <a:latin typeface="Calibri"/>
                <a:ea typeface="Calibri"/>
                <a:cs typeface="Calibri"/>
                <a:sym typeface="Calibri"/>
              </a:rPr>
              <a:t>DATA ANALYSIS</a:t>
            </a:r>
          </a:p>
          <a:p>
            <a:pPr marL="0" marR="0" lvl="0" indent="0" algn="r" rtl="0">
              <a:lnSpc>
                <a:spcPct val="100000"/>
              </a:lnSpc>
              <a:spcBef>
                <a:spcPts val="0"/>
              </a:spcBef>
              <a:spcAft>
                <a:spcPts val="0"/>
              </a:spcAft>
              <a:buClr>
                <a:srgbClr val="000000"/>
              </a:buClr>
              <a:buFont typeface="Arial"/>
              <a:buNone/>
            </a:pPr>
            <a:endParaRPr sz="5400" b="0" i="0" u="none" strike="noStrike" cap="none">
              <a:solidFill>
                <a:schemeClr val="dk1"/>
              </a:solidFill>
              <a:latin typeface="Calibri"/>
              <a:ea typeface="Calibri"/>
              <a:cs typeface="Calibri"/>
              <a:sym typeface="Calibri"/>
            </a:endParaRPr>
          </a:p>
        </p:txBody>
      </p:sp>
      <p:grpSp>
        <p:nvGrpSpPr>
          <p:cNvPr id="1793" name="Shape 1793"/>
          <p:cNvGrpSpPr/>
          <p:nvPr/>
        </p:nvGrpSpPr>
        <p:grpSpPr>
          <a:xfrm>
            <a:off x="584116" y="903485"/>
            <a:ext cx="3957196" cy="3624336"/>
            <a:chOff x="2680639" y="204139"/>
            <a:chExt cx="3173118" cy="3173118"/>
          </a:xfrm>
        </p:grpSpPr>
        <p:sp>
          <p:nvSpPr>
            <p:cNvPr id="1794" name="Shape 1794"/>
            <p:cNvSpPr/>
            <p:nvPr/>
          </p:nvSpPr>
          <p:spPr>
            <a:xfrm>
              <a:off x="2680639" y="204139"/>
              <a:ext cx="1550700" cy="155070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gradFill>
              <a:gsLst>
                <a:gs pos="0">
                  <a:srgbClr val="992F2C"/>
                </a:gs>
                <a:gs pos="80000">
                  <a:srgbClr val="C93D39"/>
                </a:gs>
                <a:gs pos="100000">
                  <a:srgbClr val="CD3B37"/>
                </a:gs>
              </a:gsLst>
              <a:lin ang="16200038" scaled="0"/>
            </a:gradFill>
            <a:ln>
              <a:noFill/>
            </a:ln>
            <a:effectLst>
              <a:outerShdw blurRad="50799" dist="38100" dir="2700000" algn="tl"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900">
                <a:solidFill>
                  <a:schemeClr val="dk1"/>
                </a:solidFill>
                <a:latin typeface="Calibri"/>
                <a:ea typeface="Calibri"/>
                <a:cs typeface="Calibri"/>
                <a:sym typeface="Calibri"/>
              </a:endParaRPr>
            </a:p>
          </p:txBody>
        </p:sp>
        <p:sp>
          <p:nvSpPr>
            <p:cNvPr id="1795" name="Shape 1795"/>
            <p:cNvSpPr txBox="1"/>
            <p:nvPr/>
          </p:nvSpPr>
          <p:spPr>
            <a:xfrm>
              <a:off x="3134841" y="658341"/>
              <a:ext cx="1096499" cy="1096500"/>
            </a:xfrm>
            <a:prstGeom prst="rect">
              <a:avLst/>
            </a:prstGeom>
            <a:noFill/>
            <a:ln>
              <a:noFill/>
            </a:ln>
            <a:effectLst>
              <a:outerShdw blurRad="50799" dist="38100" dir="2700000" algn="tl" rotWithShape="0">
                <a:srgbClr val="000000">
                  <a:alpha val="40000"/>
                </a:srgbClr>
              </a:outerShdw>
            </a:effectLst>
          </p:spPr>
          <p:txBody>
            <a:bodyPr lIns="92450" tIns="92450" rIns="92450" bIns="92450" anchor="ctr" anchorCtr="0">
              <a:noAutofit/>
            </a:bodyPr>
            <a:lstStyle/>
            <a:p>
              <a:pPr marL="0" marR="0" lvl="0" indent="0" algn="ctr" rtl="0">
                <a:lnSpc>
                  <a:spcPct val="90000"/>
                </a:lnSpc>
                <a:spcBef>
                  <a:spcPts val="0"/>
                </a:spcBef>
                <a:spcAft>
                  <a:spcPts val="0"/>
                </a:spcAft>
                <a:buSzPct val="25000"/>
                <a:buNone/>
              </a:pPr>
              <a:r>
                <a:rPr lang="en-US" sz="1300">
                  <a:solidFill>
                    <a:schemeClr val="lt1"/>
                  </a:solidFill>
                  <a:latin typeface="Calibri"/>
                  <a:ea typeface="Calibri"/>
                  <a:cs typeface="Calibri"/>
                  <a:sym typeface="Calibri"/>
                </a:rPr>
                <a:t>Data Analysis</a:t>
              </a:r>
            </a:p>
            <a:p>
              <a:pPr marL="0" marR="0" lvl="0" indent="0" algn="ctr" rtl="0">
                <a:lnSpc>
                  <a:spcPct val="90000"/>
                </a:lnSpc>
                <a:spcBef>
                  <a:spcPts val="455"/>
                </a:spcBef>
                <a:spcAft>
                  <a:spcPts val="0"/>
                </a:spcAft>
                <a:buSzPct val="25000"/>
                <a:buNone/>
              </a:pPr>
              <a:r>
                <a:rPr lang="en-US" sz="1300">
                  <a:solidFill>
                    <a:schemeClr val="lt1"/>
                  </a:solidFill>
                  <a:latin typeface="Calibri"/>
                  <a:ea typeface="Calibri"/>
                  <a:cs typeface="Calibri"/>
                  <a:sym typeface="Calibri"/>
                </a:rPr>
                <a:t>WHAT</a:t>
              </a:r>
            </a:p>
          </p:txBody>
        </p:sp>
        <p:sp>
          <p:nvSpPr>
            <p:cNvPr id="1796" name="Shape 1796"/>
            <p:cNvSpPr/>
            <p:nvPr/>
          </p:nvSpPr>
          <p:spPr>
            <a:xfrm rot="5400000">
              <a:off x="4303057" y="204139"/>
              <a:ext cx="1550700" cy="155070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rgbClr val="BFBFBF"/>
            </a:solidFill>
            <a:ln>
              <a:noFill/>
            </a:ln>
            <a:effectLst>
              <a:outerShdw blurRad="50799" dist="38100" dir="2700000" algn="tl"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900">
                <a:solidFill>
                  <a:schemeClr val="dk1"/>
                </a:solidFill>
                <a:latin typeface="Calibri"/>
                <a:ea typeface="Calibri"/>
                <a:cs typeface="Calibri"/>
                <a:sym typeface="Calibri"/>
              </a:endParaRPr>
            </a:p>
          </p:txBody>
        </p:sp>
        <p:sp>
          <p:nvSpPr>
            <p:cNvPr id="1797" name="Shape 1797"/>
            <p:cNvSpPr txBox="1"/>
            <p:nvPr/>
          </p:nvSpPr>
          <p:spPr>
            <a:xfrm>
              <a:off x="4303014" y="658341"/>
              <a:ext cx="1096500" cy="1096500"/>
            </a:xfrm>
            <a:prstGeom prst="rect">
              <a:avLst/>
            </a:prstGeom>
            <a:noFill/>
            <a:ln>
              <a:noFill/>
            </a:ln>
            <a:effectLst>
              <a:outerShdw blurRad="50799" dist="38100" dir="2700000" algn="tl" rotWithShape="0">
                <a:srgbClr val="000000">
                  <a:alpha val="40000"/>
                </a:srgbClr>
              </a:outerShdw>
            </a:effectLst>
          </p:spPr>
          <p:txBody>
            <a:bodyPr lIns="92450" tIns="92450" rIns="92450" bIns="92450" anchor="ctr" anchorCtr="0">
              <a:noAutofit/>
            </a:bodyPr>
            <a:lstStyle/>
            <a:p>
              <a:pPr marL="0" marR="0" lvl="0" indent="0" algn="ctr" rtl="0">
                <a:lnSpc>
                  <a:spcPct val="90000"/>
                </a:lnSpc>
                <a:spcBef>
                  <a:spcPts val="0"/>
                </a:spcBef>
                <a:spcAft>
                  <a:spcPts val="0"/>
                </a:spcAft>
                <a:buSzPct val="25000"/>
                <a:buNone/>
              </a:pPr>
              <a:r>
                <a:rPr lang="en-US" sz="1300">
                  <a:solidFill>
                    <a:schemeClr val="lt1"/>
                  </a:solidFill>
                  <a:latin typeface="Calibri"/>
                  <a:ea typeface="Calibri"/>
                  <a:cs typeface="Calibri"/>
                  <a:sym typeface="Calibri"/>
                </a:rPr>
                <a:t>Needs Assessment</a:t>
              </a:r>
            </a:p>
            <a:p>
              <a:pPr marL="0" marR="0" lvl="0" indent="0" algn="ctr" rtl="0">
                <a:lnSpc>
                  <a:spcPct val="90000"/>
                </a:lnSpc>
                <a:spcBef>
                  <a:spcPts val="455"/>
                </a:spcBef>
                <a:spcAft>
                  <a:spcPts val="0"/>
                </a:spcAft>
                <a:buSzPct val="25000"/>
                <a:buNone/>
              </a:pPr>
              <a:r>
                <a:rPr lang="en-US" sz="1300">
                  <a:solidFill>
                    <a:schemeClr val="lt1"/>
                  </a:solidFill>
                  <a:latin typeface="Calibri"/>
                  <a:ea typeface="Calibri"/>
                  <a:cs typeface="Calibri"/>
                  <a:sym typeface="Calibri"/>
                </a:rPr>
                <a:t>WHY</a:t>
              </a:r>
            </a:p>
          </p:txBody>
        </p:sp>
        <p:sp>
          <p:nvSpPr>
            <p:cNvPr id="1798" name="Shape 1798"/>
            <p:cNvSpPr/>
            <p:nvPr/>
          </p:nvSpPr>
          <p:spPr>
            <a:xfrm rot="10800000">
              <a:off x="4303057" y="1826557"/>
              <a:ext cx="1550700" cy="155070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rgbClr val="BFBFBF"/>
            </a:solidFill>
            <a:ln>
              <a:noFill/>
            </a:ln>
            <a:effectLst>
              <a:outerShdw blurRad="50799" dist="38100" dir="2700000" algn="tl"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900">
                <a:solidFill>
                  <a:schemeClr val="dk1"/>
                </a:solidFill>
                <a:latin typeface="Calibri"/>
                <a:ea typeface="Calibri"/>
                <a:cs typeface="Calibri"/>
                <a:sym typeface="Calibri"/>
              </a:endParaRPr>
            </a:p>
          </p:txBody>
        </p:sp>
        <p:sp>
          <p:nvSpPr>
            <p:cNvPr id="1799" name="Shape 1799"/>
            <p:cNvSpPr txBox="1"/>
            <p:nvPr/>
          </p:nvSpPr>
          <p:spPr>
            <a:xfrm>
              <a:off x="4303014" y="1826514"/>
              <a:ext cx="1096500" cy="1096500"/>
            </a:xfrm>
            <a:prstGeom prst="rect">
              <a:avLst/>
            </a:prstGeom>
            <a:noFill/>
            <a:ln>
              <a:noFill/>
            </a:ln>
            <a:effectLst>
              <a:outerShdw blurRad="50799" dist="38100" dir="2700000" algn="tl" rotWithShape="0">
                <a:srgbClr val="000000">
                  <a:alpha val="40000"/>
                </a:srgbClr>
              </a:outerShdw>
            </a:effectLst>
          </p:spPr>
          <p:txBody>
            <a:bodyPr lIns="92450" tIns="92450" rIns="92450" bIns="92450" anchor="ctr" anchorCtr="0">
              <a:noAutofit/>
            </a:bodyPr>
            <a:lstStyle/>
            <a:p>
              <a:pPr marL="0" marR="0" lvl="0" indent="0" algn="ctr" rtl="0">
                <a:lnSpc>
                  <a:spcPct val="90000"/>
                </a:lnSpc>
                <a:spcBef>
                  <a:spcPts val="0"/>
                </a:spcBef>
                <a:spcAft>
                  <a:spcPts val="0"/>
                </a:spcAft>
                <a:buSzPct val="25000"/>
                <a:buNone/>
              </a:pPr>
              <a:r>
                <a:rPr lang="en-US" sz="1300">
                  <a:solidFill>
                    <a:srgbClr val="D8D8D8"/>
                  </a:solidFill>
                  <a:latin typeface="Calibri"/>
                  <a:ea typeface="Calibri"/>
                  <a:cs typeface="Calibri"/>
                  <a:sym typeface="Calibri"/>
                </a:rPr>
                <a:t>Improvement Plan</a:t>
              </a:r>
            </a:p>
            <a:p>
              <a:pPr marL="0" marR="0" lvl="0" indent="0" algn="ctr" rtl="0">
                <a:lnSpc>
                  <a:spcPct val="90000"/>
                </a:lnSpc>
                <a:spcBef>
                  <a:spcPts val="455"/>
                </a:spcBef>
                <a:spcAft>
                  <a:spcPts val="0"/>
                </a:spcAft>
                <a:buSzPct val="25000"/>
                <a:buNone/>
              </a:pPr>
              <a:r>
                <a:rPr lang="en-US" sz="1300">
                  <a:solidFill>
                    <a:srgbClr val="D8D8D8"/>
                  </a:solidFill>
                  <a:latin typeface="Calibri"/>
                  <a:ea typeface="Calibri"/>
                  <a:cs typeface="Calibri"/>
                  <a:sym typeface="Calibri"/>
                </a:rPr>
                <a:t>HOW</a:t>
              </a:r>
            </a:p>
          </p:txBody>
        </p:sp>
        <p:sp>
          <p:nvSpPr>
            <p:cNvPr id="1800" name="Shape 1800"/>
            <p:cNvSpPr/>
            <p:nvPr/>
          </p:nvSpPr>
          <p:spPr>
            <a:xfrm rot="-5400000">
              <a:off x="2680639" y="1826557"/>
              <a:ext cx="1550700" cy="155070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rgbClr val="BFBFBF"/>
            </a:solidFill>
            <a:ln>
              <a:noFill/>
            </a:ln>
            <a:effectLst>
              <a:outerShdw blurRad="50799" dist="38100" dir="2700000" algn="tl"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900">
                <a:solidFill>
                  <a:schemeClr val="dk1"/>
                </a:solidFill>
                <a:latin typeface="Calibri"/>
                <a:ea typeface="Calibri"/>
                <a:cs typeface="Calibri"/>
                <a:sym typeface="Calibri"/>
              </a:endParaRPr>
            </a:p>
          </p:txBody>
        </p:sp>
        <p:sp>
          <p:nvSpPr>
            <p:cNvPr id="1801" name="Shape 1801"/>
            <p:cNvSpPr txBox="1"/>
            <p:nvPr/>
          </p:nvSpPr>
          <p:spPr>
            <a:xfrm>
              <a:off x="3134841" y="1826514"/>
              <a:ext cx="1096499" cy="1096500"/>
            </a:xfrm>
            <a:prstGeom prst="rect">
              <a:avLst/>
            </a:prstGeom>
            <a:noFill/>
            <a:ln>
              <a:noFill/>
            </a:ln>
            <a:effectLst>
              <a:outerShdw blurRad="50799" dist="38100" dir="2700000" algn="tl" rotWithShape="0">
                <a:srgbClr val="000000">
                  <a:alpha val="40000"/>
                </a:srgbClr>
              </a:outerShdw>
            </a:effectLst>
          </p:spPr>
          <p:txBody>
            <a:bodyPr lIns="92450" tIns="92450" rIns="92450" bIns="92450" anchor="ctr" anchorCtr="0">
              <a:noAutofit/>
            </a:bodyPr>
            <a:lstStyle/>
            <a:p>
              <a:pPr marL="0" marR="0" lvl="0" indent="0" algn="ctr" rtl="0">
                <a:lnSpc>
                  <a:spcPct val="90000"/>
                </a:lnSpc>
                <a:spcBef>
                  <a:spcPts val="0"/>
                </a:spcBef>
                <a:spcAft>
                  <a:spcPts val="0"/>
                </a:spcAft>
                <a:buSzPct val="25000"/>
                <a:buNone/>
              </a:pPr>
              <a:r>
                <a:rPr lang="en-US" sz="1300">
                  <a:solidFill>
                    <a:schemeClr val="lt1"/>
                  </a:solidFill>
                  <a:latin typeface="Calibri"/>
                  <a:ea typeface="Calibri"/>
                  <a:cs typeface="Calibri"/>
                  <a:sym typeface="Calibri"/>
                </a:rPr>
                <a:t>Implement &amp; Monitor</a:t>
              </a:r>
            </a:p>
          </p:txBody>
        </p:sp>
        <p:sp>
          <p:nvSpPr>
            <p:cNvPr id="1802" name="Shape 1802"/>
            <p:cNvSpPr/>
            <p:nvPr/>
          </p:nvSpPr>
          <p:spPr>
            <a:xfrm>
              <a:off x="3999489" y="1468374"/>
              <a:ext cx="535500" cy="465600"/>
            </a:xfrm>
            <a:custGeom>
              <a:avLst/>
              <a:gdLst/>
              <a:ahLst/>
              <a:cxnLst/>
              <a:rect l="0" t="0" r="0" b="0"/>
              <a:pathLst>
                <a:path w="120000" h="120000" extrusionOk="0">
                  <a:moveTo>
                    <a:pt x="6521" y="60000"/>
                  </a:moveTo>
                  <a:lnTo>
                    <a:pt x="6521" y="60000"/>
                  </a:lnTo>
                  <a:cubicBezTo>
                    <a:pt x="6521" y="34373"/>
                    <a:pt x="25367" y="12492"/>
                    <a:pt x="51107" y="8230"/>
                  </a:cubicBezTo>
                  <a:cubicBezTo>
                    <a:pt x="76847" y="3969"/>
                    <a:pt x="101960" y="18574"/>
                    <a:pt x="110520" y="42783"/>
                  </a:cubicBezTo>
                  <a:lnTo>
                    <a:pt x="116427" y="42783"/>
                  </a:lnTo>
                  <a:lnTo>
                    <a:pt x="106956" y="59999"/>
                  </a:lnTo>
                  <a:lnTo>
                    <a:pt x="90340" y="42783"/>
                  </a:lnTo>
                  <a:lnTo>
                    <a:pt x="95921" y="42783"/>
                  </a:lnTo>
                  <a:lnTo>
                    <a:pt x="95921" y="42783"/>
                  </a:lnTo>
                  <a:cubicBezTo>
                    <a:pt x="87358" y="27415"/>
                    <a:pt x="68571" y="19474"/>
                    <a:pt x="50447" y="23561"/>
                  </a:cubicBezTo>
                  <a:cubicBezTo>
                    <a:pt x="32323" y="27648"/>
                    <a:pt x="19565" y="42701"/>
                    <a:pt x="19565" y="59999"/>
                  </a:cubicBezTo>
                  <a:close/>
                </a:path>
              </a:pathLst>
            </a:custGeom>
            <a:gradFill>
              <a:gsLst>
                <a:gs pos="0">
                  <a:srgbClr val="B49E9D"/>
                </a:gs>
                <a:gs pos="80000">
                  <a:srgbClr val="EDD0CF"/>
                </a:gs>
                <a:gs pos="100000">
                  <a:srgbClr val="EFD1CF"/>
                </a:gs>
              </a:gsLst>
              <a:lin ang="16200038" scaled="0"/>
            </a:gradFill>
            <a:ln>
              <a:noFill/>
            </a:ln>
            <a:effectLst>
              <a:outerShdw blurRad="50799" dist="38100" dir="2700000" algn="tl"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900">
                <a:solidFill>
                  <a:schemeClr val="dk1"/>
                </a:solidFill>
                <a:latin typeface="Calibri"/>
                <a:ea typeface="Calibri"/>
                <a:cs typeface="Calibri"/>
                <a:sym typeface="Calibri"/>
              </a:endParaRPr>
            </a:p>
          </p:txBody>
        </p:sp>
        <p:sp>
          <p:nvSpPr>
            <p:cNvPr id="1803" name="Shape 1803"/>
            <p:cNvSpPr/>
            <p:nvPr/>
          </p:nvSpPr>
          <p:spPr>
            <a:xfrm rot="10800000">
              <a:off x="3999405" y="1647424"/>
              <a:ext cx="535500" cy="465600"/>
            </a:xfrm>
            <a:custGeom>
              <a:avLst/>
              <a:gdLst/>
              <a:ahLst/>
              <a:cxnLst/>
              <a:rect l="0" t="0" r="0" b="0"/>
              <a:pathLst>
                <a:path w="120000" h="120000" extrusionOk="0">
                  <a:moveTo>
                    <a:pt x="6521" y="60000"/>
                  </a:moveTo>
                  <a:lnTo>
                    <a:pt x="6521" y="60000"/>
                  </a:lnTo>
                  <a:cubicBezTo>
                    <a:pt x="6521" y="34373"/>
                    <a:pt x="25367" y="12492"/>
                    <a:pt x="51107" y="8230"/>
                  </a:cubicBezTo>
                  <a:cubicBezTo>
                    <a:pt x="76847" y="3969"/>
                    <a:pt x="101960" y="18574"/>
                    <a:pt x="110520" y="42783"/>
                  </a:cubicBezTo>
                  <a:lnTo>
                    <a:pt x="116427" y="42783"/>
                  </a:lnTo>
                  <a:lnTo>
                    <a:pt x="106956" y="59999"/>
                  </a:lnTo>
                  <a:lnTo>
                    <a:pt x="90340" y="42783"/>
                  </a:lnTo>
                  <a:lnTo>
                    <a:pt x="95921" y="42783"/>
                  </a:lnTo>
                  <a:lnTo>
                    <a:pt x="95921" y="42783"/>
                  </a:lnTo>
                  <a:cubicBezTo>
                    <a:pt x="87358" y="27415"/>
                    <a:pt x="68571" y="19474"/>
                    <a:pt x="50447" y="23561"/>
                  </a:cubicBezTo>
                  <a:cubicBezTo>
                    <a:pt x="32323" y="27648"/>
                    <a:pt x="19565" y="42701"/>
                    <a:pt x="19565" y="59999"/>
                  </a:cubicBezTo>
                  <a:close/>
                </a:path>
              </a:pathLst>
            </a:custGeom>
            <a:gradFill>
              <a:gsLst>
                <a:gs pos="0">
                  <a:srgbClr val="B49E9D"/>
                </a:gs>
                <a:gs pos="80000">
                  <a:srgbClr val="EDD0CF"/>
                </a:gs>
                <a:gs pos="100000">
                  <a:srgbClr val="EFD1CF"/>
                </a:gs>
              </a:gsLst>
              <a:lin ang="16200038" scaled="0"/>
            </a:gradFill>
            <a:ln>
              <a:noFill/>
            </a:ln>
            <a:effectLst>
              <a:outerShdw blurRad="50799" dist="38100" dir="2700000" algn="tl"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9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596549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28102" cy="1600200"/>
          </a:xfrm>
        </p:spPr>
        <p:txBody>
          <a:bodyPr/>
          <a:lstStyle/>
          <a:p>
            <a:pPr algn="ctr"/>
            <a:r>
              <a:rPr lang="en-US" dirty="0" smtClean="0"/>
              <a:t>Steps for Data Analysis</a:t>
            </a:r>
            <a:endParaRPr lang="en-US" dirty="0"/>
          </a:p>
        </p:txBody>
      </p:sp>
      <p:graphicFrame>
        <p:nvGraphicFramePr>
          <p:cNvPr id="4" name="Diagram 3"/>
          <p:cNvGraphicFramePr/>
          <p:nvPr>
            <p:extLst/>
          </p:nvPr>
        </p:nvGraphicFramePr>
        <p:xfrm>
          <a:off x="1430094" y="79636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20023823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2"/>
        <p:cNvGrpSpPr/>
        <p:nvPr/>
      </p:nvGrpSpPr>
      <p:grpSpPr>
        <a:xfrm>
          <a:off x="0" y="0"/>
          <a:ext cx="0" cy="0"/>
          <a:chOff x="0" y="0"/>
          <a:chExt cx="0" cy="0"/>
        </a:xfrm>
      </p:grpSpPr>
      <p:pic>
        <p:nvPicPr>
          <p:cNvPr id="2123" name="Shape 2123"/>
          <p:cNvPicPr preferRelativeResize="0"/>
          <p:nvPr/>
        </p:nvPicPr>
        <p:blipFill rotWithShape="1">
          <a:blip r:embed="rId3">
            <a:alphaModFix/>
          </a:blip>
          <a:srcRect/>
          <a:stretch/>
        </p:blipFill>
        <p:spPr>
          <a:xfrm>
            <a:off x="0" y="0"/>
            <a:ext cx="9144000" cy="6857999"/>
          </a:xfrm>
          <a:prstGeom prst="rect">
            <a:avLst/>
          </a:prstGeom>
          <a:noFill/>
          <a:ln>
            <a:noFill/>
          </a:ln>
        </p:spPr>
      </p:pic>
      <p:sp>
        <p:nvSpPr>
          <p:cNvPr id="2124" name="Shape 2124"/>
          <p:cNvSpPr txBox="1"/>
          <p:nvPr/>
        </p:nvSpPr>
        <p:spPr>
          <a:xfrm>
            <a:off x="0" y="1725969"/>
            <a:ext cx="5266480" cy="2462212"/>
          </a:xfrm>
          <a:prstGeom prst="rect">
            <a:avLst/>
          </a:prstGeom>
          <a:solidFill>
            <a:schemeClr val="dk1">
              <a:alpha val="69803"/>
            </a:schemeClr>
          </a:solid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00"/>
              </a:buClr>
              <a:buSzPct val="25000"/>
              <a:buFont typeface="Calibri"/>
              <a:buNone/>
            </a:pPr>
            <a:r>
              <a:rPr lang="en-US" sz="3200" b="1" i="1" u="none" strike="noStrike" cap="none">
                <a:solidFill>
                  <a:srgbClr val="FFFF00"/>
                </a:solidFill>
                <a:latin typeface="Calibri"/>
                <a:ea typeface="Calibri"/>
                <a:cs typeface="Calibri"/>
                <a:sym typeface="Calibri"/>
              </a:rPr>
              <a:t>“A problem properly stated is half solved.”</a:t>
            </a:r>
          </a:p>
          <a:p>
            <a:pPr marL="0" marR="0" lvl="0" indent="0" algn="ctr" rtl="0">
              <a:lnSpc>
                <a:spcPct val="100000"/>
              </a:lnSpc>
              <a:spcBef>
                <a:spcPts val="0"/>
              </a:spcBef>
              <a:spcAft>
                <a:spcPts val="0"/>
              </a:spcAft>
              <a:buClr>
                <a:srgbClr val="000000"/>
              </a:buClr>
              <a:buFont typeface="Arial"/>
              <a:buNone/>
            </a:pPr>
            <a:endParaRPr sz="3200" b="1" i="1" u="none" strike="noStrike" cap="none">
              <a:solidFill>
                <a:srgbClr val="FFFF00"/>
              </a:solidFill>
              <a:latin typeface="Calibri"/>
              <a:ea typeface="Calibri"/>
              <a:cs typeface="Calibri"/>
              <a:sym typeface="Calibri"/>
            </a:endParaRPr>
          </a:p>
          <a:p>
            <a:pPr marL="0" marR="0" lvl="0" indent="0" algn="r" rtl="0">
              <a:lnSpc>
                <a:spcPct val="100000"/>
              </a:lnSpc>
              <a:spcBef>
                <a:spcPts val="0"/>
              </a:spcBef>
              <a:spcAft>
                <a:spcPts val="0"/>
              </a:spcAft>
              <a:buClr>
                <a:srgbClr val="FFFF00"/>
              </a:buClr>
              <a:buSzPct val="25000"/>
              <a:buFont typeface="Calibri"/>
              <a:buNone/>
            </a:pPr>
            <a:r>
              <a:rPr lang="en-US" sz="1800" b="1" i="1" u="none" strike="noStrike" cap="none">
                <a:solidFill>
                  <a:srgbClr val="FFFF00"/>
                </a:solidFill>
                <a:latin typeface="Calibri"/>
                <a:ea typeface="Calibri"/>
                <a:cs typeface="Calibri"/>
                <a:sym typeface="Calibri"/>
              </a:rPr>
              <a:t>John Dewey</a:t>
            </a:r>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6200"/>
            <a:ext cx="9144000" cy="6687967"/>
          </a:xfrm>
          <a:prstGeom prst="rect">
            <a:avLst/>
          </a:prstGeom>
        </p:spPr>
      </p:pic>
    </p:spTree>
    <p:extLst>
      <p:ext uri="{BB962C8B-B14F-4D97-AF65-F5344CB8AC3E}">
        <p14:creationId xmlns:p14="http://schemas.microsoft.com/office/powerpoint/2010/main" val="823941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0"/>
        <p:cNvGrpSpPr/>
        <p:nvPr/>
      </p:nvGrpSpPr>
      <p:grpSpPr>
        <a:xfrm>
          <a:off x="0" y="0"/>
          <a:ext cx="0" cy="0"/>
          <a:chOff x="0" y="0"/>
          <a:chExt cx="0" cy="0"/>
        </a:xfrm>
      </p:grpSpPr>
      <p:graphicFrame>
        <p:nvGraphicFramePr>
          <p:cNvPr id="1981" name="Shape 1981"/>
          <p:cNvGraphicFramePr/>
          <p:nvPr>
            <p:extLst/>
          </p:nvPr>
        </p:nvGraphicFramePr>
        <p:xfrm>
          <a:off x="797187" y="1332706"/>
          <a:ext cx="7512469" cy="4553287"/>
        </p:xfrm>
        <a:graphic>
          <a:graphicData uri="http://schemas.openxmlformats.org/drawingml/2006/table">
            <a:tbl>
              <a:tblPr>
                <a:noFill/>
              </a:tblPr>
              <a:tblGrid>
                <a:gridCol w="5777806"/>
                <a:gridCol w="1734663"/>
              </a:tblGrid>
              <a:tr h="531670">
                <a:tc>
                  <a:txBody>
                    <a:bodyPr/>
                    <a:lstStyle/>
                    <a:p>
                      <a:pPr marL="0" marR="0" lvl="0" indent="0" algn="l" rtl="0">
                        <a:lnSpc>
                          <a:spcPct val="100000"/>
                        </a:lnSpc>
                        <a:spcBef>
                          <a:spcPts val="0"/>
                        </a:spcBef>
                        <a:spcAft>
                          <a:spcPts val="0"/>
                        </a:spcAft>
                        <a:buClr>
                          <a:srgbClr val="000000"/>
                        </a:buClr>
                        <a:buSzPct val="25000"/>
                        <a:buFont typeface="Calibri"/>
                        <a:buNone/>
                      </a:pPr>
                      <a:r>
                        <a:rPr lang="en-US" sz="2400" b="1" u="none" strike="noStrike" cap="none">
                          <a:latin typeface="Calibri"/>
                          <a:ea typeface="Calibri"/>
                          <a:cs typeface="Calibri"/>
                          <a:sym typeface="Calibri"/>
                        </a:rPr>
                        <a:t>Criteria</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AEEF3"/>
                    </a:solidFill>
                  </a:tcPr>
                </a:tc>
                <a:tc>
                  <a:txBody>
                    <a:bodyPr/>
                    <a:lstStyle/>
                    <a:p>
                      <a:pPr marL="0" marR="0" lvl="0" indent="0" algn="ctr" rtl="0">
                        <a:lnSpc>
                          <a:spcPct val="100000"/>
                        </a:lnSpc>
                        <a:spcBef>
                          <a:spcPts val="0"/>
                        </a:spcBef>
                        <a:spcAft>
                          <a:spcPts val="0"/>
                        </a:spcAft>
                        <a:buClr>
                          <a:srgbClr val="000000"/>
                        </a:buClr>
                        <a:buSzPct val="25000"/>
                        <a:buFont typeface="Calibri"/>
                        <a:buNone/>
                      </a:pPr>
                      <a:r>
                        <a:rPr lang="en-US" sz="2400" b="1" u="none" strike="noStrike" cap="none">
                          <a:latin typeface="Calibri"/>
                          <a:ea typeface="Calibri"/>
                          <a:cs typeface="Calibri"/>
                          <a:sym typeface="Calibri"/>
                        </a:rPr>
                        <a:t>Y/N</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AEEF3"/>
                    </a:solidFill>
                  </a:tcPr>
                </a:tc>
              </a:tr>
              <a:tr h="556300">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a:latin typeface="Calibri"/>
                          <a:ea typeface="Calibri"/>
                          <a:cs typeface="Calibri"/>
                          <a:sym typeface="Calibri"/>
                        </a:rPr>
                        <a:t>Substantiated by facts/data</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a:latin typeface="Calibri"/>
                          <a:ea typeface="Calibri"/>
                          <a:cs typeface="Calibri"/>
                          <a:sym typeface="Calibri"/>
                        </a:rPr>
                        <a:t>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56300">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a:latin typeface="Calibri"/>
                          <a:ea typeface="Calibri"/>
                          <a:cs typeface="Calibri"/>
                          <a:sym typeface="Calibri"/>
                        </a:rPr>
                        <a:t>Written objectively</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a:latin typeface="Calibri"/>
                          <a:ea typeface="Calibri"/>
                          <a:cs typeface="Calibri"/>
                          <a:sym typeface="Calibri"/>
                        </a:rPr>
                        <a:t>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56300">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dirty="0" smtClean="0">
                          <a:latin typeface="Calibri"/>
                          <a:ea typeface="Calibri"/>
                          <a:cs typeface="Calibri"/>
                          <a:sym typeface="Calibri"/>
                        </a:rPr>
                        <a:t>Uses </a:t>
                      </a:r>
                      <a:r>
                        <a:rPr lang="en-US" sz="2400" u="none" strike="noStrike" cap="none" dirty="0">
                          <a:latin typeface="Calibri"/>
                          <a:ea typeface="Calibri"/>
                          <a:cs typeface="Calibri"/>
                          <a:sym typeface="Calibri"/>
                        </a:rPr>
                        <a:t>concise language</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a:latin typeface="Calibri"/>
                          <a:ea typeface="Calibri"/>
                          <a:cs typeface="Calibri"/>
                          <a:sym typeface="Calibri"/>
                        </a:rPr>
                        <a:t>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83666">
                <a:tc>
                  <a:txBody>
                    <a:bodyPr/>
                    <a:lstStyle/>
                    <a:p>
                      <a:pPr marL="0" marR="0" lvl="0" indent="0" algn="l" rtl="0">
                        <a:lnSpc>
                          <a:spcPct val="100000"/>
                        </a:lnSpc>
                        <a:spcBef>
                          <a:spcPts val="0"/>
                        </a:spcBef>
                        <a:spcAft>
                          <a:spcPts val="0"/>
                        </a:spcAft>
                        <a:buClr>
                          <a:srgbClr val="000000"/>
                        </a:buClr>
                        <a:buSzPct val="25000"/>
                        <a:buFont typeface="Calibri"/>
                        <a:buNone/>
                      </a:pPr>
                      <a:r>
                        <a:rPr lang="en-US" sz="2400" b="0" i="0" u="none" strike="noStrike" cap="none" dirty="0" smtClean="0">
                          <a:solidFill>
                            <a:srgbClr val="000000"/>
                          </a:solidFill>
                          <a:latin typeface="Calibri"/>
                          <a:ea typeface="Calibri"/>
                          <a:cs typeface="Calibri"/>
                          <a:sym typeface="Calibri"/>
                        </a:rPr>
                        <a:t>Includes </a:t>
                      </a:r>
                      <a:r>
                        <a:rPr lang="en-US" sz="2400" b="0" i="0" u="none" strike="noStrike" cap="none" dirty="0">
                          <a:solidFill>
                            <a:srgbClr val="000000"/>
                          </a:solidFill>
                          <a:latin typeface="Calibri"/>
                          <a:ea typeface="Calibri"/>
                          <a:cs typeface="Calibri"/>
                          <a:sym typeface="Calibri"/>
                        </a:rPr>
                        <a:t>specific details (who, what, when, where)</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a:latin typeface="Calibri"/>
                          <a:ea typeface="Calibri"/>
                          <a:cs typeface="Calibri"/>
                          <a:sym typeface="Calibri"/>
                        </a:rPr>
                        <a:t>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26889">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dirty="0" smtClean="0">
                          <a:latin typeface="Calibri"/>
                          <a:ea typeface="Calibri"/>
                          <a:cs typeface="Calibri"/>
                          <a:sym typeface="Calibri"/>
                        </a:rPr>
                        <a:t>Focuses </a:t>
                      </a:r>
                      <a:r>
                        <a:rPr lang="en-US" sz="2400" u="none" strike="noStrike" cap="none" dirty="0">
                          <a:latin typeface="Calibri"/>
                          <a:ea typeface="Calibri"/>
                          <a:cs typeface="Calibri"/>
                          <a:sym typeface="Calibri"/>
                        </a:rPr>
                        <a:t>on a single, manageable  issue</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a:latin typeface="Calibri"/>
                          <a:ea typeface="Calibri"/>
                          <a:cs typeface="Calibri"/>
                          <a:sym typeface="Calibri"/>
                        </a:rPr>
                        <a:t>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56300">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dirty="0" smtClean="0">
                          <a:latin typeface="Calibri"/>
                          <a:ea typeface="Calibri"/>
                          <a:cs typeface="Calibri"/>
                          <a:sym typeface="Calibri"/>
                        </a:rPr>
                        <a:t>Has </a:t>
                      </a:r>
                      <a:r>
                        <a:rPr lang="en-US" sz="2400" u="none" strike="noStrike" cap="none" dirty="0">
                          <a:latin typeface="Calibri"/>
                          <a:ea typeface="Calibri"/>
                          <a:cs typeface="Calibri"/>
                          <a:sym typeface="Calibri"/>
                        </a:rPr>
                        <a:t>relevance to our campus</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a:latin typeface="Calibri"/>
                          <a:ea typeface="Calibri"/>
                          <a:cs typeface="Calibri"/>
                          <a:sym typeface="Calibri"/>
                        </a:rPr>
                        <a:t>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538008">
                <a:tc>
                  <a:txBody>
                    <a:bodyPr/>
                    <a:lstStyle/>
                    <a:p>
                      <a:pPr marL="0" marR="0" lvl="0" indent="0" algn="l" rtl="0">
                        <a:lnSpc>
                          <a:spcPct val="100000"/>
                        </a:lnSpc>
                        <a:spcBef>
                          <a:spcPts val="0"/>
                        </a:spcBef>
                        <a:spcAft>
                          <a:spcPts val="0"/>
                        </a:spcAft>
                        <a:buClr>
                          <a:srgbClr val="000000"/>
                        </a:buClr>
                        <a:buSzPct val="25000"/>
                        <a:buFont typeface="Calibri"/>
                        <a:buNone/>
                      </a:pPr>
                      <a:r>
                        <a:rPr lang="en-US" sz="2400" b="0" i="0" u="none" strike="noStrike" cap="none" dirty="0" smtClean="0">
                          <a:solidFill>
                            <a:srgbClr val="000000"/>
                          </a:solidFill>
                          <a:latin typeface="Calibri"/>
                          <a:ea typeface="Calibri"/>
                          <a:cs typeface="Calibri"/>
                          <a:sym typeface="Calibri"/>
                        </a:rPr>
                        <a:t>Avoids </a:t>
                      </a:r>
                      <a:r>
                        <a:rPr lang="en-US" sz="2400" b="0" i="0" u="none" strike="noStrike" cap="none" dirty="0">
                          <a:solidFill>
                            <a:srgbClr val="000000"/>
                          </a:solidFill>
                          <a:latin typeface="Calibri"/>
                          <a:ea typeface="Calibri"/>
                          <a:cs typeface="Calibri"/>
                          <a:sym typeface="Calibri"/>
                        </a:rPr>
                        <a:t>causation or assigning solutions</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Calibri"/>
                        <a:buNone/>
                      </a:pPr>
                      <a:r>
                        <a:rPr lang="en-US" sz="2400" u="none" strike="noStrike" cap="none" dirty="0">
                          <a:latin typeface="Calibri"/>
                          <a:ea typeface="Calibri"/>
                          <a:cs typeface="Calibri"/>
                          <a:sym typeface="Calibri"/>
                        </a:rPr>
                        <a:t>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
        <p:nvSpPr>
          <p:cNvPr id="1982" name="Shape 1982"/>
          <p:cNvSpPr txBox="1"/>
          <p:nvPr/>
        </p:nvSpPr>
        <p:spPr>
          <a:xfrm>
            <a:off x="797187" y="410399"/>
            <a:ext cx="7633069" cy="922307"/>
          </a:xfrm>
          <a:prstGeom prst="rect">
            <a:avLst/>
          </a:prstGeom>
          <a:noFill/>
          <a:ln>
            <a:noFill/>
          </a:ln>
        </p:spPr>
        <p:txBody>
          <a:bodyPr lIns="90450" tIns="45200" rIns="90450" bIns="452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3600" b="1" dirty="0" smtClean="0">
                <a:solidFill>
                  <a:srgbClr val="C00000"/>
                </a:solidFill>
                <a:latin typeface="Calibri"/>
                <a:ea typeface="Calibri"/>
                <a:cs typeface="Calibri"/>
                <a:sym typeface="Calibri"/>
              </a:rPr>
              <a:t>A w</a:t>
            </a:r>
            <a:r>
              <a:rPr lang="en-US" sz="3600" b="1" i="0" u="none" strike="noStrike" cap="none" dirty="0" smtClean="0">
                <a:solidFill>
                  <a:srgbClr val="C00000"/>
                </a:solidFill>
                <a:latin typeface="Calibri"/>
                <a:ea typeface="Calibri"/>
                <a:cs typeface="Calibri"/>
                <a:sym typeface="Calibri"/>
              </a:rPr>
              <a:t>ell </a:t>
            </a:r>
            <a:r>
              <a:rPr lang="en-US" sz="3600" b="1" i="0" u="none" strike="noStrike" cap="none" dirty="0">
                <a:solidFill>
                  <a:srgbClr val="C00000"/>
                </a:solidFill>
                <a:latin typeface="Calibri"/>
                <a:ea typeface="Calibri"/>
                <a:cs typeface="Calibri"/>
                <a:sym typeface="Calibri"/>
              </a:rPr>
              <a:t>written problem statements </a:t>
            </a:r>
            <a:r>
              <a:rPr lang="en-US" sz="3600" b="1" i="0" u="none" strike="noStrike" cap="none" dirty="0" smtClean="0">
                <a:solidFill>
                  <a:srgbClr val="C00000"/>
                </a:solidFill>
                <a:latin typeface="Calibri"/>
                <a:ea typeface="Calibri"/>
                <a:cs typeface="Calibri"/>
                <a:sym typeface="Calibri"/>
              </a:rPr>
              <a:t>is…</a:t>
            </a:r>
            <a:endParaRPr lang="en-US" sz="3600" b="1" i="0" u="none" strike="noStrike" cap="none" dirty="0">
              <a:solidFill>
                <a:srgbClr val="C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Font typeface="Arial"/>
              <a:buNone/>
            </a:pPr>
            <a:endParaRPr sz="4800" b="0" i="0" u="none" strike="noStrike" cap="none" dirty="0">
              <a:solidFill>
                <a:schemeClr val="dk1"/>
              </a:solidFill>
              <a:latin typeface="Calibri"/>
              <a:ea typeface="Calibri"/>
              <a:cs typeface="Calibri"/>
              <a:sym typeface="Calibri"/>
            </a:endParaRPr>
          </a:p>
        </p:txBody>
      </p:sp>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0415362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7"/>
        <p:cNvGrpSpPr/>
        <p:nvPr/>
      </p:nvGrpSpPr>
      <p:grpSpPr>
        <a:xfrm>
          <a:off x="0" y="0"/>
          <a:ext cx="0" cy="0"/>
          <a:chOff x="0" y="0"/>
          <a:chExt cx="0" cy="0"/>
        </a:xfrm>
      </p:grpSpPr>
      <p:sp>
        <p:nvSpPr>
          <p:cNvPr id="1988" name="Shape 1988"/>
          <p:cNvSpPr txBox="1">
            <a:spLocks noGrp="1"/>
          </p:cNvSpPr>
          <p:nvPr>
            <p:ph type="body" idx="1"/>
          </p:nvPr>
        </p:nvSpPr>
        <p:spPr>
          <a:xfrm>
            <a:off x="783696" y="1600202"/>
            <a:ext cx="4589252" cy="3992928"/>
          </a:xfrm>
          <a:prstGeom prst="rect">
            <a:avLst/>
          </a:prstGeom>
          <a:solidFill>
            <a:schemeClr val="dk1"/>
          </a:solidFill>
          <a:ln>
            <a:noFill/>
          </a:ln>
        </p:spPr>
        <p:txBody>
          <a:bodyPr lIns="67950" tIns="34250" rIns="67950" bIns="34250"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US" sz="3600" b="1" i="0" u="none" strike="noStrike" cap="none" dirty="0">
                <a:solidFill>
                  <a:srgbClr val="FFFFFF"/>
                </a:solidFill>
                <a:latin typeface="Calibri"/>
                <a:ea typeface="Calibri"/>
                <a:cs typeface="Calibri"/>
                <a:sym typeface="Calibri"/>
              </a:rPr>
              <a:t>ELLs have a 50% pass rate in reading due to a lack of parental involvement</a:t>
            </a:r>
          </a:p>
        </p:txBody>
      </p:sp>
      <p:sp>
        <p:nvSpPr>
          <p:cNvPr id="1989" name="Shape 1989"/>
          <p:cNvSpPr txBox="1"/>
          <p:nvPr/>
        </p:nvSpPr>
        <p:spPr>
          <a:xfrm>
            <a:off x="161268" y="450013"/>
            <a:ext cx="8700692" cy="1094118"/>
          </a:xfrm>
          <a:prstGeom prst="rect">
            <a:avLst/>
          </a:prstGeom>
          <a:noFill/>
          <a:ln>
            <a:noFill/>
          </a:ln>
        </p:spPr>
        <p:txBody>
          <a:bodyPr lIns="90450" tIns="45200" rIns="90450" bIns="452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4000" b="1" i="0" u="none" strike="noStrike" cap="none" dirty="0">
                <a:solidFill>
                  <a:srgbClr val="C00000"/>
                </a:solidFill>
                <a:latin typeface="Calibri"/>
                <a:ea typeface="Calibri"/>
                <a:cs typeface="Calibri"/>
                <a:sym typeface="Calibri"/>
              </a:rPr>
              <a:t>PROBLEM STATEMENT QUALITY CHECK</a:t>
            </a:r>
          </a:p>
          <a:p>
            <a:pPr marL="0" marR="0" lvl="0" indent="0" algn="l" rtl="0">
              <a:lnSpc>
                <a:spcPct val="100000"/>
              </a:lnSpc>
              <a:spcBef>
                <a:spcPts val="0"/>
              </a:spcBef>
              <a:spcAft>
                <a:spcPts val="0"/>
              </a:spcAft>
              <a:buClr>
                <a:srgbClr val="000000"/>
              </a:buClr>
              <a:buFont typeface="Arial"/>
              <a:buNone/>
            </a:pPr>
            <a:endParaRPr sz="5400" b="0" i="0" u="none" strike="noStrike" cap="none" dirty="0">
              <a:solidFill>
                <a:schemeClr val="dk1"/>
              </a:solidFill>
              <a:latin typeface="Calibri"/>
              <a:ea typeface="Calibri"/>
              <a:cs typeface="Calibri"/>
              <a:sym typeface="Calibri"/>
            </a:endParaRPr>
          </a:p>
        </p:txBody>
      </p:sp>
      <p:pic>
        <p:nvPicPr>
          <p:cNvPr id="1990" name="Shape 1990" descr="C:\Users\rdegollado\AppData\Local\Microsoft\Windows\Temporary Internet Files\Content.IE5\S6Y95DZC\Example[1].jpg"/>
          <p:cNvPicPr preferRelativeResize="0"/>
          <p:nvPr/>
        </p:nvPicPr>
        <p:blipFill rotWithShape="1">
          <a:blip r:embed="rId3">
            <a:alphaModFix/>
          </a:blip>
          <a:srcRect/>
          <a:stretch/>
        </p:blipFill>
        <p:spPr>
          <a:xfrm>
            <a:off x="6062091" y="2559811"/>
            <a:ext cx="1572767" cy="2170176"/>
          </a:xfrm>
          <a:prstGeom prst="rect">
            <a:avLst/>
          </a:prstGeom>
          <a:noFill/>
          <a:ln>
            <a:noFill/>
          </a:ln>
        </p:spPr>
      </p:pic>
      <p:pic>
        <p:nvPicPr>
          <p:cNvPr id="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a:t>
            </a:r>
            <a:r>
              <a:rPr lang="en-US" b="0" dirty="0" smtClean="0"/>
              <a:t>Education </a:t>
            </a:r>
            <a:r>
              <a:rPr lang="en-US" b="0" dirty="0"/>
              <a:t>Service Center</a:t>
            </a:r>
          </a:p>
        </p:txBody>
      </p:sp>
    </p:spTree>
    <p:extLst>
      <p:ext uri="{BB962C8B-B14F-4D97-AF65-F5344CB8AC3E}">
        <p14:creationId xmlns:p14="http://schemas.microsoft.com/office/powerpoint/2010/main" val="827113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660" y="3652993"/>
            <a:ext cx="3667194" cy="2283824"/>
          </a:xfrm>
        </p:spPr>
        <p:txBody>
          <a:bodyPr>
            <a:noAutofit/>
          </a:bodyPr>
          <a:lstStyle/>
          <a:p>
            <a:r>
              <a:rPr lang="en-US" sz="4400" dirty="0"/>
              <a:t>Professional Learning Essential Agreements</a:t>
            </a:r>
          </a:p>
        </p:txBody>
      </p:sp>
      <p:sp>
        <p:nvSpPr>
          <p:cNvPr id="3" name="Text Placeholder 2"/>
          <p:cNvSpPr>
            <a:spLocks noGrp="1"/>
          </p:cNvSpPr>
          <p:nvPr>
            <p:ph type="body" idx="1"/>
          </p:nvPr>
        </p:nvSpPr>
        <p:spPr>
          <a:xfrm>
            <a:off x="4838210" y="3155477"/>
            <a:ext cx="3440703" cy="2283824"/>
          </a:xfrm>
        </p:spPr>
        <p:txBody>
          <a:bodyPr>
            <a:noAutofit/>
          </a:bodyPr>
          <a:lstStyle/>
          <a:p>
            <a:pPr marL="342900" indent="-342900">
              <a:buFont typeface="Wingdings" panose="05000000000000000000" pitchFamily="2" charset="2"/>
              <a:buChar char="§"/>
            </a:pPr>
            <a:endParaRPr lang="en-US" sz="2400" dirty="0"/>
          </a:p>
          <a:p>
            <a:pPr marL="342900" indent="-342900">
              <a:buFont typeface="Wingdings" panose="05000000000000000000" pitchFamily="2" charset="2"/>
              <a:buChar char="§"/>
            </a:pPr>
            <a:r>
              <a:rPr lang="en-US" sz="2400" cap="none" dirty="0"/>
              <a:t>Be respectful of others</a:t>
            </a:r>
          </a:p>
          <a:p>
            <a:pPr marL="342900" indent="-342900">
              <a:buFont typeface="Wingdings" panose="05000000000000000000" pitchFamily="2" charset="2"/>
              <a:buChar char="§"/>
            </a:pPr>
            <a:r>
              <a:rPr lang="en-US" sz="2400" cap="none" dirty="0"/>
              <a:t>Be an active participant</a:t>
            </a:r>
          </a:p>
          <a:p>
            <a:pPr marL="342900" indent="-342900">
              <a:buFont typeface="Wingdings" panose="05000000000000000000" pitchFamily="2" charset="2"/>
              <a:buChar char="§"/>
            </a:pPr>
            <a:r>
              <a:rPr lang="en-US" sz="2400" cap="none" dirty="0"/>
              <a:t>Take care of your needs</a:t>
            </a:r>
          </a:p>
          <a:p>
            <a:pPr marL="342900" indent="-342900">
              <a:buFont typeface="Wingdings" panose="05000000000000000000" pitchFamily="2" charset="2"/>
              <a:buChar char="§"/>
            </a:pPr>
            <a:r>
              <a:rPr lang="en-US" sz="2400" cap="none" dirty="0"/>
              <a:t>Use electronic devices as learning tools</a:t>
            </a:r>
          </a:p>
          <a:p>
            <a:endParaRPr lang="en-US" sz="2400" dirty="0"/>
          </a:p>
        </p:txBody>
      </p:sp>
      <p:pic>
        <p:nvPicPr>
          <p:cNvPr id="6" name="Picture 2">
            <a:extLst>
              <a:ext uri="{FF2B5EF4-FFF2-40B4-BE49-F238E27FC236}">
                <a16:creationId xmlns="" xmlns:a16="http://schemas.microsoft.com/office/drawing/2014/main" id="{580CDA8A-EEBA-4ADD-9308-7E1AE85EBE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Footer Placeholder 5">
            <a:extLst>
              <a:ext uri="{FF2B5EF4-FFF2-40B4-BE49-F238E27FC236}">
                <a16:creationId xmlns="" xmlns:a16="http://schemas.microsoft.com/office/drawing/2014/main" id="{36457424-E382-48FF-84FC-8920B1ECC2CB}"/>
              </a:ext>
            </a:extLst>
          </p:cNvPr>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42501896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66"/>
        <p:cNvGrpSpPr/>
        <p:nvPr/>
      </p:nvGrpSpPr>
      <p:grpSpPr>
        <a:xfrm>
          <a:off x="0" y="0"/>
          <a:ext cx="0" cy="0"/>
          <a:chOff x="0" y="0"/>
          <a:chExt cx="0" cy="0"/>
        </a:xfrm>
      </p:grpSpPr>
      <p:sp>
        <p:nvSpPr>
          <p:cNvPr id="2068" name="Shape 2068"/>
          <p:cNvSpPr txBox="1"/>
          <p:nvPr/>
        </p:nvSpPr>
        <p:spPr>
          <a:xfrm>
            <a:off x="161268" y="450013"/>
            <a:ext cx="8700692" cy="1094118"/>
          </a:xfrm>
          <a:prstGeom prst="rect">
            <a:avLst/>
          </a:prstGeom>
          <a:noFill/>
          <a:ln>
            <a:noFill/>
          </a:ln>
        </p:spPr>
        <p:txBody>
          <a:bodyPr lIns="90450" tIns="45200" rIns="90450" bIns="452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4000" b="1" i="0" u="none" strike="noStrike" cap="none" dirty="0">
                <a:solidFill>
                  <a:srgbClr val="C00000"/>
                </a:solidFill>
                <a:latin typeface="Calibri"/>
                <a:ea typeface="Calibri"/>
                <a:cs typeface="Calibri"/>
                <a:sym typeface="Calibri"/>
              </a:rPr>
              <a:t>PROBLEM STATEMENT QUALITY CHECK</a:t>
            </a:r>
          </a:p>
          <a:p>
            <a:pPr marL="0" marR="0" lvl="0" indent="0" algn="l" rtl="0">
              <a:lnSpc>
                <a:spcPct val="100000"/>
              </a:lnSpc>
              <a:spcBef>
                <a:spcPts val="0"/>
              </a:spcBef>
              <a:spcAft>
                <a:spcPts val="0"/>
              </a:spcAft>
              <a:buClr>
                <a:srgbClr val="000000"/>
              </a:buClr>
              <a:buFont typeface="Arial"/>
              <a:buNone/>
            </a:pPr>
            <a:endParaRPr sz="5400" b="0" i="0" u="none" strike="noStrike" cap="none" dirty="0">
              <a:solidFill>
                <a:schemeClr val="dk1"/>
              </a:solidFill>
              <a:latin typeface="Calibri"/>
              <a:ea typeface="Calibri"/>
              <a:cs typeface="Calibri"/>
              <a:sym typeface="Calibri"/>
            </a:endParaRPr>
          </a:p>
        </p:txBody>
      </p:sp>
      <p:sp>
        <p:nvSpPr>
          <p:cNvPr id="2069" name="Shape 2069"/>
          <p:cNvSpPr txBox="1"/>
          <p:nvPr/>
        </p:nvSpPr>
        <p:spPr>
          <a:xfrm>
            <a:off x="4589253" y="2690217"/>
            <a:ext cx="4554747" cy="1600438"/>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3600" b="1" i="0" u="none" strike="noStrike" cap="none">
                <a:solidFill>
                  <a:srgbClr val="17365D"/>
                </a:solidFill>
                <a:latin typeface="Calibri"/>
                <a:ea typeface="Calibri"/>
                <a:cs typeface="Calibri"/>
                <a:sym typeface="Calibri"/>
              </a:rPr>
              <a:t>ELLs have a 50% pass rate in reading</a:t>
            </a:r>
          </a:p>
        </p:txBody>
      </p:sp>
      <p:sp>
        <p:nvSpPr>
          <p:cNvPr id="2070" name="Shape 2070"/>
          <p:cNvSpPr/>
          <p:nvPr/>
        </p:nvSpPr>
        <p:spPr>
          <a:xfrm>
            <a:off x="2537972" y="5453109"/>
            <a:ext cx="4550434" cy="1435525"/>
          </a:xfrm>
          <a:prstGeom prst="rightArrow">
            <a:avLst>
              <a:gd name="adj1" fmla="val 50000"/>
              <a:gd name="adj2" fmla="val 50000"/>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2400" b="0" i="0" u="none" strike="noStrike" cap="none">
                <a:solidFill>
                  <a:schemeClr val="lt1"/>
                </a:solidFill>
                <a:latin typeface="Calibri"/>
                <a:ea typeface="Calibri"/>
                <a:cs typeface="Calibri"/>
                <a:sym typeface="Calibri"/>
              </a:rPr>
              <a:t>REVISED PROBLEM STATEMENT</a:t>
            </a:r>
          </a:p>
        </p:txBody>
      </p:sp>
      <p:sp>
        <p:nvSpPr>
          <p:cNvPr id="7" name="Shape 1988"/>
          <p:cNvSpPr txBox="1">
            <a:spLocks/>
          </p:cNvSpPr>
          <p:nvPr/>
        </p:nvSpPr>
        <p:spPr>
          <a:xfrm>
            <a:off x="662088" y="1600202"/>
            <a:ext cx="3805557" cy="3992928"/>
          </a:xfrm>
          <a:prstGeom prst="rect">
            <a:avLst/>
          </a:prstGeom>
          <a:solidFill>
            <a:schemeClr val="dk1"/>
          </a:solidFill>
          <a:ln>
            <a:noFill/>
          </a:ln>
        </p:spPr>
        <p:txBody>
          <a:bodyPr vert="horz" lIns="67950" tIns="34250" rIns="67950" bIns="3425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indent="0" algn="ctr">
              <a:spcBef>
                <a:spcPts val="0"/>
              </a:spcBef>
              <a:buClr>
                <a:srgbClr val="FFFFFF"/>
              </a:buClr>
              <a:buSzPct val="25000"/>
              <a:buFont typeface="Arial"/>
              <a:buNone/>
            </a:pPr>
            <a:r>
              <a:rPr lang="en-US" sz="3600" b="1" dirty="0" smtClean="0">
                <a:solidFill>
                  <a:srgbClr val="FFFFFF"/>
                </a:solidFill>
                <a:latin typeface="Calibri"/>
                <a:ea typeface="Calibri"/>
                <a:cs typeface="Calibri"/>
                <a:sym typeface="Calibri"/>
              </a:rPr>
              <a:t>ELLs have a 50% pass rate in reading due to a lack of parental involvement</a:t>
            </a:r>
            <a:endParaRPr lang="en-US" sz="3600" b="1" dirty="0">
              <a:solidFill>
                <a:srgbClr val="FFFFFF"/>
              </a:solidFill>
              <a:latin typeface="Calibri"/>
              <a:ea typeface="Calibri"/>
              <a:cs typeface="Calibri"/>
              <a:sym typeface="Calibri"/>
            </a:endParaRPr>
          </a:p>
        </p:txBody>
      </p:sp>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69820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70"/>
        <p:cNvGrpSpPr/>
        <p:nvPr/>
      </p:nvGrpSpPr>
      <p:grpSpPr>
        <a:xfrm>
          <a:off x="0" y="0"/>
          <a:ext cx="0" cy="0"/>
          <a:chOff x="0" y="0"/>
          <a:chExt cx="0" cy="0"/>
        </a:xfrm>
      </p:grpSpPr>
      <p:pic>
        <p:nvPicPr>
          <p:cNvPr id="2171" name="Shape 2171"/>
          <p:cNvPicPr preferRelativeResize="0"/>
          <p:nvPr/>
        </p:nvPicPr>
        <p:blipFill rotWithShape="1">
          <a:blip r:embed="rId3">
            <a:alphaModFix/>
          </a:blip>
          <a:srcRect/>
          <a:stretch/>
        </p:blipFill>
        <p:spPr>
          <a:xfrm>
            <a:off x="0" y="10694"/>
            <a:ext cx="9144000" cy="6857999"/>
          </a:xfrm>
          <a:prstGeom prst="rect">
            <a:avLst/>
          </a:prstGeom>
          <a:noFill/>
          <a:ln>
            <a:noFill/>
          </a:ln>
        </p:spPr>
      </p:pic>
      <p:sp>
        <p:nvSpPr>
          <p:cNvPr id="2172" name="Shape 2172"/>
          <p:cNvSpPr txBox="1"/>
          <p:nvPr/>
        </p:nvSpPr>
        <p:spPr>
          <a:xfrm>
            <a:off x="310328" y="5302211"/>
            <a:ext cx="8700600" cy="1300500"/>
          </a:xfrm>
          <a:prstGeom prst="rect">
            <a:avLst/>
          </a:prstGeom>
          <a:noFill/>
          <a:ln>
            <a:noFill/>
          </a:ln>
        </p:spPr>
        <p:txBody>
          <a:bodyPr lIns="90450" tIns="45200" rIns="90450" bIns="45200" anchor="t" anchorCtr="0">
            <a:noAutofit/>
          </a:bodyPr>
          <a:lstStyle/>
          <a:p>
            <a:pPr marL="0" marR="0" lvl="0" indent="0" algn="r" rtl="0">
              <a:lnSpc>
                <a:spcPct val="100000"/>
              </a:lnSpc>
              <a:spcBef>
                <a:spcPts val="0"/>
              </a:spcBef>
              <a:spcAft>
                <a:spcPts val="0"/>
              </a:spcAft>
              <a:buClr>
                <a:schemeClr val="lt1"/>
              </a:buClr>
              <a:buSzPct val="25000"/>
              <a:buFont typeface="Calibri"/>
              <a:buNone/>
            </a:pPr>
            <a:r>
              <a:rPr lang="en-US" sz="4800" b="1" i="0" u="none" strike="noStrike" cap="none">
                <a:solidFill>
                  <a:srgbClr val="00B050"/>
                </a:solidFill>
                <a:latin typeface="Calibri"/>
                <a:ea typeface="Calibri"/>
                <a:cs typeface="Calibri"/>
                <a:sym typeface="Calibri"/>
              </a:rPr>
              <a:t>NEEDS ASSESSMENT</a:t>
            </a:r>
          </a:p>
          <a:p>
            <a:pPr marL="0" marR="0" lvl="0" indent="0" algn="r" rtl="0">
              <a:lnSpc>
                <a:spcPct val="100000"/>
              </a:lnSpc>
              <a:spcBef>
                <a:spcPts val="0"/>
              </a:spcBef>
              <a:spcAft>
                <a:spcPts val="0"/>
              </a:spcAft>
              <a:buClr>
                <a:srgbClr val="000000"/>
              </a:buClr>
              <a:buFont typeface="Arial"/>
              <a:buNone/>
            </a:pPr>
            <a:endParaRPr sz="5400" b="0" i="0" u="none" strike="noStrike" cap="none">
              <a:solidFill>
                <a:schemeClr val="dk1"/>
              </a:solidFill>
              <a:latin typeface="Calibri"/>
              <a:ea typeface="Calibri"/>
              <a:cs typeface="Calibri"/>
              <a:sym typeface="Calibri"/>
            </a:endParaRPr>
          </a:p>
        </p:txBody>
      </p:sp>
      <p:grpSp>
        <p:nvGrpSpPr>
          <p:cNvPr id="2173" name="Shape 2173"/>
          <p:cNvGrpSpPr/>
          <p:nvPr/>
        </p:nvGrpSpPr>
        <p:grpSpPr>
          <a:xfrm>
            <a:off x="524762" y="1155943"/>
            <a:ext cx="3446006" cy="3130281"/>
            <a:chOff x="2680639" y="204139"/>
            <a:chExt cx="3173118" cy="3173118"/>
          </a:xfrm>
        </p:grpSpPr>
        <p:sp>
          <p:nvSpPr>
            <p:cNvPr id="2174" name="Shape 2174"/>
            <p:cNvSpPr/>
            <p:nvPr/>
          </p:nvSpPr>
          <p:spPr>
            <a:xfrm>
              <a:off x="2680639" y="204139"/>
              <a:ext cx="1550700" cy="155070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rgbClr val="BFBFBF"/>
            </a:solidFill>
            <a:ln>
              <a:noFill/>
            </a:ln>
            <a:effectLst>
              <a:outerShdw blurRad="50799" dist="38100" dir="2700000" algn="tl"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900">
                <a:solidFill>
                  <a:schemeClr val="dk1"/>
                </a:solidFill>
                <a:latin typeface="Calibri"/>
                <a:ea typeface="Calibri"/>
                <a:cs typeface="Calibri"/>
                <a:sym typeface="Calibri"/>
              </a:endParaRPr>
            </a:p>
          </p:txBody>
        </p:sp>
        <p:sp>
          <p:nvSpPr>
            <p:cNvPr id="2175" name="Shape 2175"/>
            <p:cNvSpPr txBox="1"/>
            <p:nvPr/>
          </p:nvSpPr>
          <p:spPr>
            <a:xfrm>
              <a:off x="3134841" y="658341"/>
              <a:ext cx="1096499" cy="1096500"/>
            </a:xfrm>
            <a:prstGeom prst="rect">
              <a:avLst/>
            </a:prstGeom>
            <a:noFill/>
            <a:ln>
              <a:noFill/>
            </a:ln>
            <a:effectLst>
              <a:outerShdw blurRad="50799" dist="38100" dir="2700000" algn="tl" rotWithShape="0">
                <a:srgbClr val="000000">
                  <a:alpha val="40000"/>
                </a:srgbClr>
              </a:outerShdw>
            </a:effectLst>
          </p:spPr>
          <p:txBody>
            <a:bodyPr lIns="92450" tIns="92450" rIns="92450" bIns="92450" anchor="ctr" anchorCtr="0">
              <a:noAutofit/>
            </a:bodyPr>
            <a:lstStyle/>
            <a:p>
              <a:pPr marL="0" marR="0" lvl="0" indent="0" algn="ctr" rtl="0">
                <a:lnSpc>
                  <a:spcPct val="90000"/>
                </a:lnSpc>
                <a:spcBef>
                  <a:spcPts val="0"/>
                </a:spcBef>
                <a:spcAft>
                  <a:spcPts val="0"/>
                </a:spcAft>
                <a:buSzPct val="25000"/>
                <a:buNone/>
              </a:pPr>
              <a:r>
                <a:rPr lang="en-US" sz="1300">
                  <a:solidFill>
                    <a:schemeClr val="lt1"/>
                  </a:solidFill>
                  <a:latin typeface="Calibri"/>
                  <a:ea typeface="Calibri"/>
                  <a:cs typeface="Calibri"/>
                  <a:sym typeface="Calibri"/>
                </a:rPr>
                <a:t>Data Analysis</a:t>
              </a:r>
            </a:p>
            <a:p>
              <a:pPr marL="0" marR="0" lvl="0" indent="0" algn="ctr" rtl="0">
                <a:lnSpc>
                  <a:spcPct val="90000"/>
                </a:lnSpc>
                <a:spcBef>
                  <a:spcPts val="455"/>
                </a:spcBef>
                <a:spcAft>
                  <a:spcPts val="0"/>
                </a:spcAft>
                <a:buSzPct val="25000"/>
                <a:buNone/>
              </a:pPr>
              <a:r>
                <a:rPr lang="en-US" sz="1300">
                  <a:solidFill>
                    <a:schemeClr val="lt1"/>
                  </a:solidFill>
                  <a:latin typeface="Calibri"/>
                  <a:ea typeface="Calibri"/>
                  <a:cs typeface="Calibri"/>
                  <a:sym typeface="Calibri"/>
                </a:rPr>
                <a:t>WHAT</a:t>
              </a:r>
            </a:p>
          </p:txBody>
        </p:sp>
        <p:sp>
          <p:nvSpPr>
            <p:cNvPr id="2176" name="Shape 2176"/>
            <p:cNvSpPr/>
            <p:nvPr/>
          </p:nvSpPr>
          <p:spPr>
            <a:xfrm rot="5400000">
              <a:off x="4303057" y="204139"/>
              <a:ext cx="1550700" cy="155070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gradFill>
              <a:gsLst>
                <a:gs pos="0">
                  <a:srgbClr val="759436"/>
                </a:gs>
                <a:gs pos="80000">
                  <a:srgbClr val="9AC447"/>
                </a:gs>
                <a:gs pos="100000">
                  <a:srgbClr val="9CC646"/>
                </a:gs>
              </a:gsLst>
              <a:lin ang="16200038" scaled="0"/>
            </a:gradFill>
            <a:ln>
              <a:noFill/>
            </a:ln>
            <a:effectLst>
              <a:outerShdw blurRad="50799" dist="38100" dir="2700000" algn="tl"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900">
                <a:solidFill>
                  <a:schemeClr val="dk1"/>
                </a:solidFill>
                <a:latin typeface="Calibri"/>
                <a:ea typeface="Calibri"/>
                <a:cs typeface="Calibri"/>
                <a:sym typeface="Calibri"/>
              </a:endParaRPr>
            </a:p>
          </p:txBody>
        </p:sp>
        <p:sp>
          <p:nvSpPr>
            <p:cNvPr id="2177" name="Shape 2177"/>
            <p:cNvSpPr txBox="1"/>
            <p:nvPr/>
          </p:nvSpPr>
          <p:spPr>
            <a:xfrm>
              <a:off x="4303014" y="658341"/>
              <a:ext cx="1096500" cy="1096500"/>
            </a:xfrm>
            <a:prstGeom prst="rect">
              <a:avLst/>
            </a:prstGeom>
            <a:noFill/>
            <a:ln>
              <a:noFill/>
            </a:ln>
            <a:effectLst>
              <a:outerShdw blurRad="50799" dist="38100" dir="2700000" algn="tl" rotWithShape="0">
                <a:srgbClr val="000000">
                  <a:alpha val="40000"/>
                </a:srgbClr>
              </a:outerShdw>
            </a:effectLst>
          </p:spPr>
          <p:txBody>
            <a:bodyPr lIns="92450" tIns="92450" rIns="92450" bIns="92450" anchor="ctr" anchorCtr="0">
              <a:noAutofit/>
            </a:bodyPr>
            <a:lstStyle/>
            <a:p>
              <a:pPr marL="0" marR="0" lvl="0" indent="0" algn="ctr" rtl="0">
                <a:lnSpc>
                  <a:spcPct val="90000"/>
                </a:lnSpc>
                <a:spcBef>
                  <a:spcPts val="0"/>
                </a:spcBef>
                <a:spcAft>
                  <a:spcPts val="0"/>
                </a:spcAft>
                <a:buSzPct val="25000"/>
                <a:buNone/>
              </a:pPr>
              <a:r>
                <a:rPr lang="en-US" sz="1300">
                  <a:solidFill>
                    <a:schemeClr val="lt1"/>
                  </a:solidFill>
                  <a:latin typeface="Calibri"/>
                  <a:ea typeface="Calibri"/>
                  <a:cs typeface="Calibri"/>
                  <a:sym typeface="Calibri"/>
                </a:rPr>
                <a:t>Needs Assessment</a:t>
              </a:r>
            </a:p>
            <a:p>
              <a:pPr marL="0" marR="0" lvl="0" indent="0" algn="ctr" rtl="0">
                <a:lnSpc>
                  <a:spcPct val="90000"/>
                </a:lnSpc>
                <a:spcBef>
                  <a:spcPts val="455"/>
                </a:spcBef>
                <a:spcAft>
                  <a:spcPts val="0"/>
                </a:spcAft>
                <a:buSzPct val="25000"/>
                <a:buNone/>
              </a:pPr>
              <a:r>
                <a:rPr lang="en-US" sz="1300">
                  <a:solidFill>
                    <a:schemeClr val="lt1"/>
                  </a:solidFill>
                  <a:latin typeface="Calibri"/>
                  <a:ea typeface="Calibri"/>
                  <a:cs typeface="Calibri"/>
                  <a:sym typeface="Calibri"/>
                </a:rPr>
                <a:t>WHY</a:t>
              </a:r>
            </a:p>
          </p:txBody>
        </p:sp>
        <p:sp>
          <p:nvSpPr>
            <p:cNvPr id="2178" name="Shape 2178"/>
            <p:cNvSpPr/>
            <p:nvPr/>
          </p:nvSpPr>
          <p:spPr>
            <a:xfrm rot="10800000">
              <a:off x="4303057" y="1826557"/>
              <a:ext cx="1550700" cy="155070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rgbClr val="BFBFBF"/>
            </a:solidFill>
            <a:ln>
              <a:noFill/>
            </a:ln>
            <a:effectLst>
              <a:outerShdw blurRad="50799" dist="38100" dir="2700000" algn="tl"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900">
                <a:solidFill>
                  <a:schemeClr val="dk1"/>
                </a:solidFill>
                <a:latin typeface="Calibri"/>
                <a:ea typeface="Calibri"/>
                <a:cs typeface="Calibri"/>
                <a:sym typeface="Calibri"/>
              </a:endParaRPr>
            </a:p>
          </p:txBody>
        </p:sp>
        <p:sp>
          <p:nvSpPr>
            <p:cNvPr id="2179" name="Shape 2179"/>
            <p:cNvSpPr txBox="1"/>
            <p:nvPr/>
          </p:nvSpPr>
          <p:spPr>
            <a:xfrm>
              <a:off x="4303014" y="1826514"/>
              <a:ext cx="1096500" cy="1096500"/>
            </a:xfrm>
            <a:prstGeom prst="rect">
              <a:avLst/>
            </a:prstGeom>
            <a:noFill/>
            <a:ln>
              <a:noFill/>
            </a:ln>
            <a:effectLst>
              <a:outerShdw blurRad="50799" dist="38100" dir="2700000" algn="tl" rotWithShape="0">
                <a:srgbClr val="000000">
                  <a:alpha val="40000"/>
                </a:srgbClr>
              </a:outerShdw>
            </a:effectLst>
          </p:spPr>
          <p:txBody>
            <a:bodyPr lIns="92450" tIns="92450" rIns="92450" bIns="92450" anchor="ctr" anchorCtr="0">
              <a:noAutofit/>
            </a:bodyPr>
            <a:lstStyle/>
            <a:p>
              <a:pPr marL="0" marR="0" lvl="0" indent="0" algn="ctr" rtl="0">
                <a:lnSpc>
                  <a:spcPct val="90000"/>
                </a:lnSpc>
                <a:spcBef>
                  <a:spcPts val="0"/>
                </a:spcBef>
                <a:spcAft>
                  <a:spcPts val="0"/>
                </a:spcAft>
                <a:buSzPct val="25000"/>
                <a:buNone/>
              </a:pPr>
              <a:r>
                <a:rPr lang="en-US" sz="1300">
                  <a:solidFill>
                    <a:schemeClr val="lt1"/>
                  </a:solidFill>
                  <a:latin typeface="Calibri"/>
                  <a:ea typeface="Calibri"/>
                  <a:cs typeface="Calibri"/>
                  <a:sym typeface="Calibri"/>
                </a:rPr>
                <a:t>Improvement Plan</a:t>
              </a:r>
            </a:p>
            <a:p>
              <a:pPr marL="0" marR="0" lvl="0" indent="0" algn="ctr" rtl="0">
                <a:lnSpc>
                  <a:spcPct val="90000"/>
                </a:lnSpc>
                <a:spcBef>
                  <a:spcPts val="455"/>
                </a:spcBef>
                <a:spcAft>
                  <a:spcPts val="0"/>
                </a:spcAft>
                <a:buSzPct val="25000"/>
                <a:buNone/>
              </a:pPr>
              <a:r>
                <a:rPr lang="en-US" sz="1300">
                  <a:solidFill>
                    <a:schemeClr val="lt1"/>
                  </a:solidFill>
                  <a:latin typeface="Calibri"/>
                  <a:ea typeface="Calibri"/>
                  <a:cs typeface="Calibri"/>
                  <a:sym typeface="Calibri"/>
                </a:rPr>
                <a:t>HOW</a:t>
              </a:r>
            </a:p>
          </p:txBody>
        </p:sp>
        <p:sp>
          <p:nvSpPr>
            <p:cNvPr id="2180" name="Shape 2180"/>
            <p:cNvSpPr/>
            <p:nvPr/>
          </p:nvSpPr>
          <p:spPr>
            <a:xfrm rot="-5400000">
              <a:off x="2680639" y="1826557"/>
              <a:ext cx="1550700" cy="1550700"/>
            </a:xfrm>
            <a:custGeom>
              <a:avLst/>
              <a:gdLst/>
              <a:ahLst/>
              <a:cxnLst/>
              <a:rect l="0" t="0" r="0" b="0"/>
              <a:pathLst>
                <a:path w="120000" h="120000" extrusionOk="0">
                  <a:moveTo>
                    <a:pt x="0" y="120000"/>
                  </a:moveTo>
                  <a:lnTo>
                    <a:pt x="0" y="120000"/>
                  </a:lnTo>
                  <a:cubicBezTo>
                    <a:pt x="0" y="53725"/>
                    <a:pt x="53725" y="0"/>
                    <a:pt x="119999" y="0"/>
                  </a:cubicBezTo>
                  <a:lnTo>
                    <a:pt x="120000" y="120000"/>
                  </a:lnTo>
                  <a:close/>
                </a:path>
              </a:pathLst>
            </a:custGeom>
            <a:solidFill>
              <a:srgbClr val="BFBFBF"/>
            </a:solidFill>
            <a:ln>
              <a:noFill/>
            </a:ln>
            <a:effectLst>
              <a:outerShdw blurRad="50799" dist="38100" dir="2700000" algn="tl" rotWithShape="0">
                <a:srgbClr val="000000">
                  <a:alpha val="40000"/>
                </a:srgbClr>
              </a:outerShdw>
            </a:effectLst>
          </p:spPr>
          <p:txBody>
            <a:bodyPr lIns="91425" tIns="91425" rIns="91425" bIns="91425" anchor="ctr" anchorCtr="0">
              <a:noAutofit/>
            </a:bodyPr>
            <a:lstStyle/>
            <a:p>
              <a:pPr marL="0" marR="0" lvl="0" indent="0" algn="l" rtl="0">
                <a:spcBef>
                  <a:spcPts val="0"/>
                </a:spcBef>
                <a:buNone/>
              </a:pPr>
              <a:endParaRPr sz="1900">
                <a:solidFill>
                  <a:schemeClr val="dk1"/>
                </a:solidFill>
                <a:latin typeface="Calibri"/>
                <a:ea typeface="Calibri"/>
                <a:cs typeface="Calibri"/>
                <a:sym typeface="Calibri"/>
              </a:endParaRPr>
            </a:p>
          </p:txBody>
        </p:sp>
        <p:sp>
          <p:nvSpPr>
            <p:cNvPr id="2181" name="Shape 2181"/>
            <p:cNvSpPr txBox="1"/>
            <p:nvPr/>
          </p:nvSpPr>
          <p:spPr>
            <a:xfrm>
              <a:off x="3134841" y="1826514"/>
              <a:ext cx="1096499" cy="1096500"/>
            </a:xfrm>
            <a:prstGeom prst="rect">
              <a:avLst/>
            </a:prstGeom>
            <a:noFill/>
            <a:ln>
              <a:noFill/>
            </a:ln>
            <a:effectLst>
              <a:outerShdw blurRad="50799" dist="38100" dir="2700000" algn="tl" rotWithShape="0">
                <a:srgbClr val="000000">
                  <a:alpha val="40000"/>
                </a:srgbClr>
              </a:outerShdw>
            </a:effectLst>
          </p:spPr>
          <p:txBody>
            <a:bodyPr lIns="92450" tIns="92450" rIns="92450" bIns="92450" anchor="ctr" anchorCtr="0">
              <a:noAutofit/>
            </a:bodyPr>
            <a:lstStyle/>
            <a:p>
              <a:pPr marL="0" marR="0" lvl="0" indent="0" algn="ctr" rtl="0">
                <a:lnSpc>
                  <a:spcPct val="90000"/>
                </a:lnSpc>
                <a:spcBef>
                  <a:spcPts val="0"/>
                </a:spcBef>
                <a:spcAft>
                  <a:spcPts val="0"/>
                </a:spcAft>
                <a:buSzPct val="25000"/>
                <a:buNone/>
              </a:pPr>
              <a:r>
                <a:rPr lang="en-US" sz="1300">
                  <a:solidFill>
                    <a:schemeClr val="lt1"/>
                  </a:solidFill>
                  <a:latin typeface="Calibri"/>
                  <a:ea typeface="Calibri"/>
                  <a:cs typeface="Calibri"/>
                  <a:sym typeface="Calibri"/>
                </a:rPr>
                <a:t>Implement &amp; Monitor</a:t>
              </a:r>
            </a:p>
          </p:txBody>
        </p:sp>
      </p:grpSp>
    </p:spTree>
    <p:extLst>
      <p:ext uri="{BB962C8B-B14F-4D97-AF65-F5344CB8AC3E}">
        <p14:creationId xmlns:p14="http://schemas.microsoft.com/office/powerpoint/2010/main" val="3113112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4572000"/>
            <a:ext cx="7534145" cy="1600200"/>
          </a:xfrm>
        </p:spPr>
        <p:txBody>
          <a:bodyPr>
            <a:normAutofit fontScale="90000"/>
          </a:bodyPr>
          <a:lstStyle/>
          <a:p>
            <a:r>
              <a:rPr lang="en-US" dirty="0" smtClean="0"/>
              <a:t>Steps for Needs Assessment</a:t>
            </a:r>
            <a:endParaRPr lang="en-US" dirty="0"/>
          </a:p>
        </p:txBody>
      </p:sp>
      <p:graphicFrame>
        <p:nvGraphicFramePr>
          <p:cNvPr id="3" name="Diagram 2"/>
          <p:cNvGraphicFramePr/>
          <p:nvPr>
            <p:extLst/>
          </p:nvPr>
        </p:nvGraphicFramePr>
        <p:xfrm>
          <a:off x="1524000" y="76203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a:t>
            </a:r>
            <a:r>
              <a:rPr lang="en-US" b="0" dirty="0" smtClean="0"/>
              <a:t>Education </a:t>
            </a:r>
            <a:r>
              <a:rPr lang="en-US" b="0" dirty="0"/>
              <a:t>Service Center</a:t>
            </a:r>
          </a:p>
        </p:txBody>
      </p:sp>
    </p:spTree>
    <p:extLst>
      <p:ext uri="{BB962C8B-B14F-4D97-AF65-F5344CB8AC3E}">
        <p14:creationId xmlns:p14="http://schemas.microsoft.com/office/powerpoint/2010/main" val="11543346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16"/>
        <p:cNvGrpSpPr/>
        <p:nvPr/>
      </p:nvGrpSpPr>
      <p:grpSpPr>
        <a:xfrm>
          <a:off x="0" y="0"/>
          <a:ext cx="0" cy="0"/>
          <a:chOff x="0" y="0"/>
          <a:chExt cx="0" cy="0"/>
        </a:xfrm>
      </p:grpSpPr>
      <p:pic>
        <p:nvPicPr>
          <p:cNvPr id="2217" name="Shape 2217"/>
          <p:cNvPicPr preferRelativeResize="0"/>
          <p:nvPr/>
        </p:nvPicPr>
        <p:blipFill rotWithShape="1">
          <a:blip r:embed="rId3">
            <a:alphaModFix/>
          </a:blip>
          <a:srcRect/>
          <a:stretch/>
        </p:blipFill>
        <p:spPr>
          <a:xfrm>
            <a:off x="5464614" y="634968"/>
            <a:ext cx="3088252" cy="5174321"/>
          </a:xfrm>
          <a:prstGeom prst="rect">
            <a:avLst/>
          </a:prstGeom>
          <a:noFill/>
          <a:ln>
            <a:noFill/>
          </a:ln>
        </p:spPr>
      </p:pic>
      <p:sp>
        <p:nvSpPr>
          <p:cNvPr id="2218" name="Shape 2218"/>
          <p:cNvSpPr txBox="1"/>
          <p:nvPr/>
        </p:nvSpPr>
        <p:spPr>
          <a:xfrm>
            <a:off x="0" y="2497755"/>
            <a:ext cx="6392488" cy="1862489"/>
          </a:xfrm>
          <a:prstGeom prst="rect">
            <a:avLst/>
          </a:prstGeom>
          <a:noFill/>
          <a:ln>
            <a:noFill/>
          </a:ln>
        </p:spPr>
        <p:txBody>
          <a:bodyPr lIns="90450" tIns="45200" rIns="90450" bIns="452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9600" b="1" i="0" u="none" strike="noStrike" cap="none">
                <a:solidFill>
                  <a:schemeClr val="dk1"/>
                </a:solidFill>
                <a:latin typeface="Calibri"/>
                <a:ea typeface="Calibri"/>
                <a:cs typeface="Calibri"/>
                <a:sym typeface="Calibri"/>
              </a:rPr>
              <a:t>WHY?</a:t>
            </a:r>
          </a:p>
          <a:p>
            <a:pPr marL="0" marR="0" lvl="0" indent="0" algn="l" rtl="0">
              <a:lnSpc>
                <a:spcPct val="100000"/>
              </a:lnSpc>
              <a:spcBef>
                <a:spcPts val="0"/>
              </a:spcBef>
              <a:spcAft>
                <a:spcPts val="0"/>
              </a:spcAft>
              <a:buClr>
                <a:srgbClr val="000000"/>
              </a:buClr>
              <a:buFont typeface="Arial"/>
              <a:buNone/>
            </a:pPr>
            <a:endParaRPr sz="5400" b="0" i="0" u="none" strike="noStrike" cap="none">
              <a:solidFill>
                <a:schemeClr val="dk1"/>
              </a:solidFill>
              <a:latin typeface="Calibri"/>
              <a:ea typeface="Calibri"/>
              <a:cs typeface="Calibri"/>
              <a:sym typeface="Calibri"/>
            </a:endParaRPr>
          </a:p>
        </p:txBody>
      </p:sp>
      <p:pic>
        <p:nvPicPr>
          <p:cNvPr id="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a:t>
            </a:r>
            <a:r>
              <a:rPr lang="en-US" b="0" dirty="0" smtClean="0"/>
              <a:t>Education </a:t>
            </a:r>
            <a:r>
              <a:rPr lang="en-US" b="0" dirty="0"/>
              <a:t>Service Center</a:t>
            </a:r>
          </a:p>
        </p:txBody>
      </p:sp>
    </p:spTree>
    <p:extLst>
      <p:ext uri="{BB962C8B-B14F-4D97-AF65-F5344CB8AC3E}">
        <p14:creationId xmlns:p14="http://schemas.microsoft.com/office/powerpoint/2010/main" val="5354140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71"/>
        <p:cNvGrpSpPr/>
        <p:nvPr/>
      </p:nvGrpSpPr>
      <p:grpSpPr>
        <a:xfrm>
          <a:off x="0" y="0"/>
          <a:ext cx="0" cy="0"/>
          <a:chOff x="0" y="0"/>
          <a:chExt cx="0" cy="0"/>
        </a:xfrm>
      </p:grpSpPr>
      <p:grpSp>
        <p:nvGrpSpPr>
          <p:cNvPr id="2272" name="Shape 2272"/>
          <p:cNvGrpSpPr/>
          <p:nvPr/>
        </p:nvGrpSpPr>
        <p:grpSpPr>
          <a:xfrm>
            <a:off x="71605" y="1150189"/>
            <a:ext cx="8854137" cy="4727274"/>
            <a:chOff x="2595" y="0"/>
            <a:chExt cx="8854137" cy="3545456"/>
          </a:xfrm>
        </p:grpSpPr>
        <p:sp>
          <p:nvSpPr>
            <p:cNvPr id="2273" name="Shape 2273"/>
            <p:cNvSpPr/>
            <p:nvPr/>
          </p:nvSpPr>
          <p:spPr>
            <a:xfrm>
              <a:off x="664449" y="0"/>
              <a:ext cx="7530429" cy="3545456"/>
            </a:xfrm>
            <a:prstGeom prst="rightArrow">
              <a:avLst>
                <a:gd name="adj1" fmla="val 50000"/>
                <a:gd name="adj2" fmla="val 50000"/>
              </a:avLst>
            </a:prstGeom>
            <a:solidFill>
              <a:srgbClr val="C00000"/>
            </a:solidFill>
            <a:ln w="9525" cap="flat" cmpd="sng">
              <a:solidFill>
                <a:srgbClr val="7F7F7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74" name="Shape 2274"/>
            <p:cNvSpPr/>
            <p:nvPr/>
          </p:nvSpPr>
          <p:spPr>
            <a:xfrm>
              <a:off x="2595" y="1063636"/>
              <a:ext cx="1562494" cy="1418181"/>
            </a:xfrm>
            <a:prstGeom prst="roundRect">
              <a:avLst>
                <a:gd name="adj" fmla="val 16667"/>
              </a:avLst>
            </a:prstGeom>
            <a:solidFill>
              <a:schemeClr val="lt1"/>
            </a:solidFill>
            <a:ln w="9525" cap="flat" cmpd="sng">
              <a:solidFill>
                <a:schemeClr val="dk1"/>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275" name="Shape 2275"/>
            <p:cNvSpPr txBox="1"/>
            <p:nvPr/>
          </p:nvSpPr>
          <p:spPr>
            <a:xfrm>
              <a:off x="2595" y="1063636"/>
              <a:ext cx="1562494" cy="1418181"/>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Clr>
                  <a:srgbClr val="C00000"/>
                </a:buClr>
                <a:buSzPct val="25000"/>
                <a:buFont typeface="Calibri"/>
                <a:buNone/>
              </a:pPr>
              <a:r>
                <a:rPr lang="en-US" sz="2000" b="1" i="0" u="none" strike="noStrike" cap="none">
                  <a:solidFill>
                    <a:srgbClr val="C00000"/>
                  </a:solidFill>
                  <a:latin typeface="Calibri"/>
                  <a:ea typeface="Calibri"/>
                  <a:cs typeface="Calibri"/>
                  <a:sym typeface="Calibri"/>
                </a:rPr>
                <a:t>PROBLEM STATEMENT</a:t>
              </a:r>
            </a:p>
          </p:txBody>
        </p:sp>
        <p:sp>
          <p:nvSpPr>
            <p:cNvPr id="2276" name="Shape 2276"/>
            <p:cNvSpPr/>
            <p:nvPr/>
          </p:nvSpPr>
          <p:spPr>
            <a:xfrm>
              <a:off x="1825506" y="1063636"/>
              <a:ext cx="1562494" cy="1418181"/>
            </a:xfrm>
            <a:prstGeom prst="roundRect">
              <a:avLst>
                <a:gd name="adj" fmla="val 16667"/>
              </a:avLst>
            </a:prstGeom>
            <a:solidFill>
              <a:srgbClr val="93B3D7"/>
            </a:solidFill>
            <a:ln w="9525" cap="flat" cmpd="sng">
              <a:solidFill>
                <a:srgbClr val="366092"/>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277" name="Shape 2277"/>
            <p:cNvSpPr txBox="1"/>
            <p:nvPr/>
          </p:nvSpPr>
          <p:spPr>
            <a:xfrm>
              <a:off x="1825506" y="1063636"/>
              <a:ext cx="1562494" cy="1418181"/>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2000" b="1" i="0" u="none" strike="noStrike" cap="none">
                  <a:solidFill>
                    <a:srgbClr val="434343"/>
                  </a:solidFill>
                  <a:latin typeface="Calibri"/>
                  <a:ea typeface="Calibri"/>
                  <a:cs typeface="Calibri"/>
                  <a:sym typeface="Calibri"/>
                </a:rPr>
                <a:t>ACTION 1:</a:t>
              </a:r>
            </a:p>
            <a:p>
              <a:pPr marL="228600" marR="0" lvl="1" indent="-228600" algn="l" rtl="0">
                <a:lnSpc>
                  <a:spcPct val="90000"/>
                </a:lnSpc>
                <a:spcBef>
                  <a:spcPts val="700"/>
                </a:spcBef>
                <a:spcAft>
                  <a:spcPts val="0"/>
                </a:spcAft>
                <a:buClr>
                  <a:srgbClr val="434343"/>
                </a:buClr>
                <a:buSzPct val="100000"/>
                <a:buFont typeface="Calibri"/>
                <a:buChar char="•"/>
              </a:pPr>
              <a:r>
                <a:rPr lang="en-US" sz="2400" b="1" i="0" u="none" strike="noStrike" cap="none">
                  <a:solidFill>
                    <a:srgbClr val="434343"/>
                  </a:solidFill>
                  <a:latin typeface="Calibri"/>
                  <a:ea typeface="Calibri"/>
                  <a:cs typeface="Calibri"/>
                  <a:sym typeface="Calibri"/>
                </a:rPr>
                <a:t>10, 5, 5</a:t>
              </a:r>
            </a:p>
          </p:txBody>
        </p:sp>
        <p:sp>
          <p:nvSpPr>
            <p:cNvPr id="2278" name="Shape 2278"/>
            <p:cNvSpPr/>
            <p:nvPr/>
          </p:nvSpPr>
          <p:spPr>
            <a:xfrm>
              <a:off x="3648417" y="1063636"/>
              <a:ext cx="1562494" cy="1418181"/>
            </a:xfrm>
            <a:prstGeom prst="roundRect">
              <a:avLst>
                <a:gd name="adj" fmla="val 16667"/>
              </a:avLst>
            </a:prstGeom>
            <a:solidFill>
              <a:srgbClr val="F2F2F2"/>
            </a:solidFill>
            <a:ln w="9525" cap="flat" cmpd="sng">
              <a:solidFill>
                <a:srgbClr val="366092"/>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279" name="Shape 2279"/>
            <p:cNvSpPr txBox="1"/>
            <p:nvPr/>
          </p:nvSpPr>
          <p:spPr>
            <a:xfrm>
              <a:off x="3648417" y="1063636"/>
              <a:ext cx="1562494" cy="1418181"/>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2000" b="1" i="0" u="none" strike="noStrike" cap="none" dirty="0">
                  <a:solidFill>
                    <a:srgbClr val="434343"/>
                  </a:solidFill>
                  <a:latin typeface="Calibri"/>
                  <a:ea typeface="Calibri"/>
                  <a:cs typeface="Calibri"/>
                  <a:sym typeface="Calibri"/>
                </a:rPr>
                <a:t>ACTION 2:</a:t>
              </a:r>
            </a:p>
            <a:p>
              <a:pPr marL="228600" marR="0" lvl="1" indent="-228600" algn="l" rtl="0">
                <a:lnSpc>
                  <a:spcPct val="90000"/>
                </a:lnSpc>
                <a:spcBef>
                  <a:spcPts val="700"/>
                </a:spcBef>
                <a:spcAft>
                  <a:spcPts val="0"/>
                </a:spcAft>
                <a:buClr>
                  <a:srgbClr val="434343"/>
                </a:buClr>
                <a:buSzPct val="100000"/>
                <a:buFont typeface="Calibri"/>
                <a:buChar char="•"/>
              </a:pPr>
              <a:r>
                <a:rPr lang="en-US" sz="2400" b="1" i="0" u="none" strike="noStrike" cap="none" dirty="0" smtClean="0">
                  <a:solidFill>
                    <a:srgbClr val="434343"/>
                  </a:solidFill>
                  <a:latin typeface="Calibri"/>
                  <a:ea typeface="Calibri"/>
                  <a:cs typeface="Calibri"/>
                  <a:sym typeface="Calibri"/>
                </a:rPr>
                <a:t>Control vs No Control</a:t>
              </a:r>
              <a:endParaRPr lang="en-US" sz="2400" b="1" i="0" u="none" strike="noStrike" cap="none" dirty="0">
                <a:solidFill>
                  <a:srgbClr val="434343"/>
                </a:solidFill>
                <a:latin typeface="Calibri"/>
                <a:ea typeface="Calibri"/>
                <a:cs typeface="Calibri"/>
                <a:sym typeface="Calibri"/>
              </a:endParaRPr>
            </a:p>
          </p:txBody>
        </p:sp>
        <p:sp>
          <p:nvSpPr>
            <p:cNvPr id="2280" name="Shape 2280"/>
            <p:cNvSpPr/>
            <p:nvPr/>
          </p:nvSpPr>
          <p:spPr>
            <a:xfrm>
              <a:off x="5471326" y="1063636"/>
              <a:ext cx="1562494" cy="1418181"/>
            </a:xfrm>
            <a:prstGeom prst="roundRect">
              <a:avLst>
                <a:gd name="adj" fmla="val 16667"/>
              </a:avLst>
            </a:prstGeom>
            <a:solidFill>
              <a:srgbClr val="F2F2F2"/>
            </a:solidFill>
            <a:ln w="9525" cap="flat" cmpd="sng">
              <a:solidFill>
                <a:srgbClr val="366092"/>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281" name="Shape 2281"/>
            <p:cNvSpPr txBox="1"/>
            <p:nvPr/>
          </p:nvSpPr>
          <p:spPr>
            <a:xfrm>
              <a:off x="5471326" y="1063636"/>
              <a:ext cx="1562494" cy="1418181"/>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2000" b="1" i="0" u="none" strike="noStrike" cap="none">
                  <a:solidFill>
                    <a:srgbClr val="434343"/>
                  </a:solidFill>
                  <a:latin typeface="Calibri"/>
                  <a:ea typeface="Calibri"/>
                  <a:cs typeface="Calibri"/>
                  <a:sym typeface="Calibri"/>
                </a:rPr>
                <a:t>ACTION 3:</a:t>
              </a:r>
            </a:p>
            <a:p>
              <a:pPr marL="228600" marR="0" lvl="1" indent="-228600" algn="l" rtl="0">
                <a:lnSpc>
                  <a:spcPct val="90000"/>
                </a:lnSpc>
                <a:spcBef>
                  <a:spcPts val="700"/>
                </a:spcBef>
                <a:spcAft>
                  <a:spcPts val="0"/>
                </a:spcAft>
                <a:buClr>
                  <a:srgbClr val="434343"/>
                </a:buClr>
                <a:buSzPct val="100000"/>
                <a:buFont typeface="Calibri"/>
                <a:buChar char="•"/>
              </a:pPr>
              <a:r>
                <a:rPr lang="en-US" sz="2400" b="1" i="0" u="none" strike="noStrike" cap="none">
                  <a:solidFill>
                    <a:srgbClr val="434343"/>
                  </a:solidFill>
                  <a:latin typeface="Calibri"/>
                  <a:ea typeface="Calibri"/>
                  <a:cs typeface="Calibri"/>
                  <a:sym typeface="Calibri"/>
                </a:rPr>
                <a:t>5 Whys</a:t>
              </a:r>
            </a:p>
          </p:txBody>
        </p:sp>
        <p:sp>
          <p:nvSpPr>
            <p:cNvPr id="2282" name="Shape 2282"/>
            <p:cNvSpPr/>
            <p:nvPr/>
          </p:nvSpPr>
          <p:spPr>
            <a:xfrm>
              <a:off x="7294238" y="1063636"/>
              <a:ext cx="1562494" cy="1418181"/>
            </a:xfrm>
            <a:prstGeom prst="roundRect">
              <a:avLst>
                <a:gd name="adj" fmla="val 16667"/>
              </a:avLst>
            </a:prstGeom>
            <a:solidFill>
              <a:srgbClr val="F2F2F2"/>
            </a:solidFill>
            <a:ln w="9525" cap="flat" cmpd="sng">
              <a:solidFill>
                <a:srgbClr val="17365D"/>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283" name="Shape 2283"/>
            <p:cNvSpPr txBox="1"/>
            <p:nvPr/>
          </p:nvSpPr>
          <p:spPr>
            <a:xfrm>
              <a:off x="7294238" y="1063636"/>
              <a:ext cx="1562494" cy="1418181"/>
            </a:xfrm>
            <a:prstGeom prst="rect">
              <a:avLst/>
            </a:prstGeom>
            <a:noFill/>
            <a:ln>
              <a:noFill/>
            </a:ln>
          </p:spPr>
          <p:txBody>
            <a:bodyPr lIns="121900" tIns="121900" rIns="121900" bIns="1219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3200" b="1" i="0" u="none" strike="noStrike" cap="none">
                  <a:solidFill>
                    <a:srgbClr val="434343"/>
                  </a:solidFill>
                  <a:latin typeface="Calibri"/>
                  <a:ea typeface="Calibri"/>
                  <a:cs typeface="Calibri"/>
                  <a:sym typeface="Calibri"/>
                </a:rPr>
                <a:t>ROOT CAUSE</a:t>
              </a:r>
            </a:p>
          </p:txBody>
        </p:sp>
      </p:grpSp>
      <p:sp>
        <p:nvSpPr>
          <p:cNvPr id="2284" name="Shape 2284"/>
          <p:cNvSpPr txBox="1"/>
          <p:nvPr/>
        </p:nvSpPr>
        <p:spPr>
          <a:xfrm>
            <a:off x="544330" y="353268"/>
            <a:ext cx="7961526" cy="1300431"/>
          </a:xfrm>
          <a:prstGeom prst="rect">
            <a:avLst/>
          </a:prstGeom>
          <a:noFill/>
          <a:ln>
            <a:noFill/>
          </a:ln>
        </p:spPr>
        <p:txBody>
          <a:bodyPr lIns="90450" tIns="45200" rIns="90450" bIns="452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4400" b="1" i="0" u="none" strike="noStrike" cap="none" dirty="0">
                <a:solidFill>
                  <a:srgbClr val="0F243E"/>
                </a:solidFill>
                <a:latin typeface="Calibri"/>
                <a:ea typeface="Calibri"/>
                <a:cs typeface="Calibri"/>
                <a:sym typeface="Calibri"/>
              </a:rPr>
              <a:t>ROOT CAUSE ANALYSIS PROCESS</a:t>
            </a:r>
          </a:p>
        </p:txBody>
      </p:sp>
      <p:pic>
        <p:nvPicPr>
          <p:cNvPr id="1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a:t>
            </a:r>
            <a:r>
              <a:rPr lang="en-US" b="0" dirty="0" smtClean="0"/>
              <a:t>Education </a:t>
            </a:r>
            <a:r>
              <a:rPr lang="en-US" b="0" dirty="0"/>
              <a:t>Service Center</a:t>
            </a:r>
          </a:p>
        </p:txBody>
      </p:sp>
    </p:spTree>
    <p:extLst>
      <p:ext uri="{BB962C8B-B14F-4D97-AF65-F5344CB8AC3E}">
        <p14:creationId xmlns:p14="http://schemas.microsoft.com/office/powerpoint/2010/main" val="20551635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30"/>
        <p:cNvGrpSpPr/>
        <p:nvPr/>
      </p:nvGrpSpPr>
      <p:grpSpPr>
        <a:xfrm>
          <a:off x="0" y="0"/>
          <a:ext cx="0" cy="0"/>
          <a:chOff x="0" y="0"/>
          <a:chExt cx="0" cy="0"/>
        </a:xfrm>
      </p:grpSpPr>
      <p:grpSp>
        <p:nvGrpSpPr>
          <p:cNvPr id="2331" name="Shape 2331"/>
          <p:cNvGrpSpPr/>
          <p:nvPr/>
        </p:nvGrpSpPr>
        <p:grpSpPr>
          <a:xfrm>
            <a:off x="71605" y="1150189"/>
            <a:ext cx="8854137" cy="4727156"/>
            <a:chOff x="2595" y="0"/>
            <a:chExt cx="8854137" cy="3545456"/>
          </a:xfrm>
        </p:grpSpPr>
        <p:sp>
          <p:nvSpPr>
            <p:cNvPr id="2332" name="Shape 2332"/>
            <p:cNvSpPr/>
            <p:nvPr/>
          </p:nvSpPr>
          <p:spPr>
            <a:xfrm>
              <a:off x="664449" y="0"/>
              <a:ext cx="7530429" cy="3545456"/>
            </a:xfrm>
            <a:prstGeom prst="rightArrow">
              <a:avLst>
                <a:gd name="adj1" fmla="val 50000"/>
                <a:gd name="adj2" fmla="val 50000"/>
              </a:avLst>
            </a:prstGeom>
            <a:solidFill>
              <a:srgbClr val="C00000"/>
            </a:solidFill>
            <a:ln w="9525" cap="flat" cmpd="sng">
              <a:solidFill>
                <a:srgbClr val="7F7F7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33" name="Shape 2333"/>
            <p:cNvSpPr/>
            <p:nvPr/>
          </p:nvSpPr>
          <p:spPr>
            <a:xfrm>
              <a:off x="2595" y="1063636"/>
              <a:ext cx="1562494" cy="1418181"/>
            </a:xfrm>
            <a:prstGeom prst="roundRect">
              <a:avLst>
                <a:gd name="adj" fmla="val 16667"/>
              </a:avLst>
            </a:prstGeom>
            <a:solidFill>
              <a:schemeClr val="lt1"/>
            </a:solidFill>
            <a:ln w="9525" cap="flat" cmpd="sng">
              <a:solidFill>
                <a:schemeClr val="dk1"/>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34" name="Shape 2334"/>
            <p:cNvSpPr txBox="1"/>
            <p:nvPr/>
          </p:nvSpPr>
          <p:spPr>
            <a:xfrm>
              <a:off x="2595" y="1063636"/>
              <a:ext cx="1562494" cy="1418181"/>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Clr>
                  <a:srgbClr val="C00000"/>
                </a:buClr>
                <a:buSzPct val="25000"/>
                <a:buFont typeface="Calibri"/>
                <a:buNone/>
              </a:pPr>
              <a:r>
                <a:rPr lang="en-US" sz="2000" b="1" i="0" u="none" strike="noStrike" cap="none">
                  <a:solidFill>
                    <a:srgbClr val="C00000"/>
                  </a:solidFill>
                  <a:latin typeface="Calibri"/>
                  <a:ea typeface="Calibri"/>
                  <a:cs typeface="Calibri"/>
                  <a:sym typeface="Calibri"/>
                </a:rPr>
                <a:t>PROBLEM STATEMENT</a:t>
              </a:r>
            </a:p>
          </p:txBody>
        </p:sp>
        <p:sp>
          <p:nvSpPr>
            <p:cNvPr id="2335" name="Shape 2335"/>
            <p:cNvSpPr/>
            <p:nvPr/>
          </p:nvSpPr>
          <p:spPr>
            <a:xfrm>
              <a:off x="1825506" y="1063636"/>
              <a:ext cx="1562494" cy="1418181"/>
            </a:xfrm>
            <a:prstGeom prst="roundRect">
              <a:avLst>
                <a:gd name="adj" fmla="val 16667"/>
              </a:avLst>
            </a:prstGeom>
            <a:solidFill>
              <a:srgbClr val="F2F2F2"/>
            </a:solidFill>
            <a:ln w="9525" cap="flat" cmpd="sng">
              <a:solidFill>
                <a:srgbClr val="366092"/>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36" name="Shape 2336"/>
            <p:cNvSpPr txBox="1"/>
            <p:nvPr/>
          </p:nvSpPr>
          <p:spPr>
            <a:xfrm>
              <a:off x="1825506" y="1063636"/>
              <a:ext cx="1562494" cy="1418181"/>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2000" b="1" i="0" u="none" strike="noStrike" cap="none">
                  <a:solidFill>
                    <a:srgbClr val="434343"/>
                  </a:solidFill>
                  <a:latin typeface="Calibri"/>
                  <a:ea typeface="Calibri"/>
                  <a:cs typeface="Calibri"/>
                  <a:sym typeface="Calibri"/>
                </a:rPr>
                <a:t>ACTION 1:</a:t>
              </a:r>
            </a:p>
            <a:p>
              <a:pPr marL="228600" marR="0" lvl="1" indent="-228600" algn="l" rtl="0">
                <a:lnSpc>
                  <a:spcPct val="90000"/>
                </a:lnSpc>
                <a:spcBef>
                  <a:spcPts val="700"/>
                </a:spcBef>
                <a:spcAft>
                  <a:spcPts val="0"/>
                </a:spcAft>
                <a:buClr>
                  <a:srgbClr val="434343"/>
                </a:buClr>
                <a:buSzPct val="100000"/>
                <a:buFont typeface="Calibri"/>
                <a:buChar char="•"/>
              </a:pPr>
              <a:r>
                <a:rPr lang="en-US" sz="2400" b="1" i="0" u="none" strike="noStrike" cap="none">
                  <a:solidFill>
                    <a:srgbClr val="434343"/>
                  </a:solidFill>
                  <a:latin typeface="Calibri"/>
                  <a:ea typeface="Calibri"/>
                  <a:cs typeface="Calibri"/>
                  <a:sym typeface="Calibri"/>
                </a:rPr>
                <a:t>10, 5, 5</a:t>
              </a:r>
            </a:p>
          </p:txBody>
        </p:sp>
        <p:sp>
          <p:nvSpPr>
            <p:cNvPr id="2337" name="Shape 2337"/>
            <p:cNvSpPr/>
            <p:nvPr/>
          </p:nvSpPr>
          <p:spPr>
            <a:xfrm>
              <a:off x="3648417" y="1063636"/>
              <a:ext cx="1562494" cy="1418181"/>
            </a:xfrm>
            <a:prstGeom prst="roundRect">
              <a:avLst>
                <a:gd name="adj" fmla="val 16667"/>
              </a:avLst>
            </a:prstGeom>
            <a:solidFill>
              <a:srgbClr val="93B3D7"/>
            </a:solidFill>
            <a:ln w="9525" cap="flat" cmpd="sng">
              <a:solidFill>
                <a:srgbClr val="366092"/>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38" name="Shape 2338"/>
            <p:cNvSpPr txBox="1"/>
            <p:nvPr/>
          </p:nvSpPr>
          <p:spPr>
            <a:xfrm>
              <a:off x="3648417" y="1063636"/>
              <a:ext cx="1562494" cy="1418181"/>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2000" b="1" i="0" u="none" strike="noStrike" cap="none" dirty="0">
                  <a:solidFill>
                    <a:srgbClr val="434343"/>
                  </a:solidFill>
                  <a:latin typeface="Calibri"/>
                  <a:ea typeface="Calibri"/>
                  <a:cs typeface="Calibri"/>
                  <a:sym typeface="Calibri"/>
                </a:rPr>
                <a:t>ACTION 2:</a:t>
              </a:r>
            </a:p>
            <a:p>
              <a:pPr marL="228600" marR="0" lvl="1" indent="-228600" algn="l" rtl="0">
                <a:lnSpc>
                  <a:spcPct val="90000"/>
                </a:lnSpc>
                <a:spcBef>
                  <a:spcPts val="700"/>
                </a:spcBef>
                <a:spcAft>
                  <a:spcPts val="0"/>
                </a:spcAft>
                <a:buClr>
                  <a:srgbClr val="434343"/>
                </a:buClr>
                <a:buSzPct val="100000"/>
                <a:buFont typeface="Calibri"/>
                <a:buChar char="•"/>
              </a:pPr>
              <a:r>
                <a:rPr lang="en-US" sz="2400" b="1" i="0" u="none" strike="noStrike" cap="none" dirty="0" smtClean="0">
                  <a:solidFill>
                    <a:srgbClr val="434343"/>
                  </a:solidFill>
                  <a:latin typeface="Calibri"/>
                  <a:ea typeface="Calibri"/>
                  <a:cs typeface="Calibri"/>
                  <a:sym typeface="Calibri"/>
                </a:rPr>
                <a:t>Control vs No Control</a:t>
              </a:r>
              <a:endParaRPr lang="en-US" sz="2400" b="1" i="0" u="none" strike="noStrike" cap="none" dirty="0">
                <a:solidFill>
                  <a:srgbClr val="434343"/>
                </a:solidFill>
                <a:latin typeface="Calibri"/>
                <a:ea typeface="Calibri"/>
                <a:cs typeface="Calibri"/>
                <a:sym typeface="Calibri"/>
              </a:endParaRPr>
            </a:p>
          </p:txBody>
        </p:sp>
        <p:sp>
          <p:nvSpPr>
            <p:cNvPr id="2339" name="Shape 2339"/>
            <p:cNvSpPr/>
            <p:nvPr/>
          </p:nvSpPr>
          <p:spPr>
            <a:xfrm>
              <a:off x="5471326" y="1063636"/>
              <a:ext cx="1562494" cy="1418181"/>
            </a:xfrm>
            <a:prstGeom prst="roundRect">
              <a:avLst>
                <a:gd name="adj" fmla="val 16667"/>
              </a:avLst>
            </a:prstGeom>
            <a:solidFill>
              <a:srgbClr val="F2F2F2"/>
            </a:solidFill>
            <a:ln w="9525" cap="flat" cmpd="sng">
              <a:solidFill>
                <a:srgbClr val="366092"/>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40" name="Shape 2340"/>
            <p:cNvSpPr txBox="1"/>
            <p:nvPr/>
          </p:nvSpPr>
          <p:spPr>
            <a:xfrm>
              <a:off x="5471326" y="1063636"/>
              <a:ext cx="1562494" cy="1418181"/>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2000" b="1" i="0" u="none" strike="noStrike" cap="none">
                  <a:solidFill>
                    <a:srgbClr val="434343"/>
                  </a:solidFill>
                  <a:latin typeface="Calibri"/>
                  <a:ea typeface="Calibri"/>
                  <a:cs typeface="Calibri"/>
                  <a:sym typeface="Calibri"/>
                </a:rPr>
                <a:t>ACTION 3:</a:t>
              </a:r>
            </a:p>
            <a:p>
              <a:pPr marL="228600" marR="0" lvl="1" indent="-228600" algn="l" rtl="0">
                <a:lnSpc>
                  <a:spcPct val="90000"/>
                </a:lnSpc>
                <a:spcBef>
                  <a:spcPts val="700"/>
                </a:spcBef>
                <a:spcAft>
                  <a:spcPts val="0"/>
                </a:spcAft>
                <a:buClr>
                  <a:srgbClr val="434343"/>
                </a:buClr>
                <a:buSzPct val="100000"/>
                <a:buFont typeface="Calibri"/>
                <a:buChar char="•"/>
              </a:pPr>
              <a:r>
                <a:rPr lang="en-US" sz="2400" b="1" i="0" u="none" strike="noStrike" cap="none">
                  <a:solidFill>
                    <a:srgbClr val="434343"/>
                  </a:solidFill>
                  <a:latin typeface="Calibri"/>
                  <a:ea typeface="Calibri"/>
                  <a:cs typeface="Calibri"/>
                  <a:sym typeface="Calibri"/>
                </a:rPr>
                <a:t>5 Whys</a:t>
              </a:r>
            </a:p>
          </p:txBody>
        </p:sp>
        <p:sp>
          <p:nvSpPr>
            <p:cNvPr id="2341" name="Shape 2341"/>
            <p:cNvSpPr/>
            <p:nvPr/>
          </p:nvSpPr>
          <p:spPr>
            <a:xfrm>
              <a:off x="7294238" y="1063636"/>
              <a:ext cx="1562494" cy="1418181"/>
            </a:xfrm>
            <a:prstGeom prst="roundRect">
              <a:avLst>
                <a:gd name="adj" fmla="val 16667"/>
              </a:avLst>
            </a:prstGeom>
            <a:solidFill>
              <a:srgbClr val="F2F2F2"/>
            </a:solidFill>
            <a:ln w="9525" cap="flat" cmpd="sng">
              <a:solidFill>
                <a:srgbClr val="17365D"/>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42" name="Shape 2342"/>
            <p:cNvSpPr txBox="1"/>
            <p:nvPr/>
          </p:nvSpPr>
          <p:spPr>
            <a:xfrm>
              <a:off x="7294238" y="1063636"/>
              <a:ext cx="1562494" cy="1418181"/>
            </a:xfrm>
            <a:prstGeom prst="rect">
              <a:avLst/>
            </a:prstGeom>
            <a:noFill/>
            <a:ln>
              <a:noFill/>
            </a:ln>
          </p:spPr>
          <p:txBody>
            <a:bodyPr lIns="121900" tIns="121900" rIns="121900" bIns="1219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3200" b="1" i="0" u="none" strike="noStrike" cap="none">
                  <a:solidFill>
                    <a:srgbClr val="434343"/>
                  </a:solidFill>
                  <a:latin typeface="Calibri"/>
                  <a:ea typeface="Calibri"/>
                  <a:cs typeface="Calibri"/>
                  <a:sym typeface="Calibri"/>
                </a:rPr>
                <a:t>ROOT CAUSE</a:t>
              </a:r>
            </a:p>
          </p:txBody>
        </p:sp>
      </p:grpSp>
      <p:sp>
        <p:nvSpPr>
          <p:cNvPr id="2343" name="Shape 2343"/>
          <p:cNvSpPr txBox="1"/>
          <p:nvPr/>
        </p:nvSpPr>
        <p:spPr>
          <a:xfrm>
            <a:off x="521741" y="353268"/>
            <a:ext cx="8021018" cy="1300431"/>
          </a:xfrm>
          <a:prstGeom prst="rect">
            <a:avLst/>
          </a:prstGeom>
          <a:noFill/>
          <a:ln>
            <a:noFill/>
          </a:ln>
        </p:spPr>
        <p:txBody>
          <a:bodyPr lIns="90450" tIns="45200" rIns="90450" bIns="452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4400" b="1" i="0" u="none" strike="noStrike" cap="none" dirty="0">
                <a:solidFill>
                  <a:srgbClr val="0F243E"/>
                </a:solidFill>
                <a:latin typeface="Calibri"/>
                <a:ea typeface="Calibri"/>
                <a:cs typeface="Calibri"/>
                <a:sym typeface="Calibri"/>
              </a:rPr>
              <a:t>ROOT CAUSE ANALYSIS PROCESS</a:t>
            </a:r>
          </a:p>
        </p:txBody>
      </p:sp>
      <p:pic>
        <p:nvPicPr>
          <p:cNvPr id="1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a:t>
            </a:r>
            <a:r>
              <a:rPr lang="en-US" b="0" dirty="0" smtClean="0"/>
              <a:t>Education </a:t>
            </a:r>
            <a:r>
              <a:rPr lang="en-US" b="0" dirty="0"/>
              <a:t>Service Center</a:t>
            </a:r>
          </a:p>
        </p:txBody>
      </p:sp>
    </p:spTree>
    <p:extLst>
      <p:ext uri="{BB962C8B-B14F-4D97-AF65-F5344CB8AC3E}">
        <p14:creationId xmlns:p14="http://schemas.microsoft.com/office/powerpoint/2010/main" val="9784308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71"/>
        <p:cNvGrpSpPr/>
        <p:nvPr/>
      </p:nvGrpSpPr>
      <p:grpSpPr>
        <a:xfrm>
          <a:off x="0" y="0"/>
          <a:ext cx="0" cy="0"/>
          <a:chOff x="0" y="0"/>
          <a:chExt cx="0" cy="0"/>
        </a:xfrm>
      </p:grpSpPr>
      <p:grpSp>
        <p:nvGrpSpPr>
          <p:cNvPr id="2372" name="Shape 2372"/>
          <p:cNvGrpSpPr/>
          <p:nvPr/>
        </p:nvGrpSpPr>
        <p:grpSpPr>
          <a:xfrm>
            <a:off x="71605" y="1150189"/>
            <a:ext cx="8854137" cy="4727274"/>
            <a:chOff x="2595" y="0"/>
            <a:chExt cx="8854137" cy="3545456"/>
          </a:xfrm>
        </p:grpSpPr>
        <p:sp>
          <p:nvSpPr>
            <p:cNvPr id="2373" name="Shape 2373"/>
            <p:cNvSpPr/>
            <p:nvPr/>
          </p:nvSpPr>
          <p:spPr>
            <a:xfrm>
              <a:off x="664449" y="0"/>
              <a:ext cx="7530429" cy="3545456"/>
            </a:xfrm>
            <a:prstGeom prst="rightArrow">
              <a:avLst>
                <a:gd name="adj1" fmla="val 50000"/>
                <a:gd name="adj2" fmla="val 50000"/>
              </a:avLst>
            </a:prstGeom>
            <a:solidFill>
              <a:srgbClr val="C00000"/>
            </a:solidFill>
            <a:ln w="9525" cap="flat" cmpd="sng">
              <a:solidFill>
                <a:srgbClr val="7F7F7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74" name="Shape 2374"/>
            <p:cNvSpPr/>
            <p:nvPr/>
          </p:nvSpPr>
          <p:spPr>
            <a:xfrm>
              <a:off x="2595" y="1063636"/>
              <a:ext cx="1562494" cy="1418181"/>
            </a:xfrm>
            <a:prstGeom prst="roundRect">
              <a:avLst>
                <a:gd name="adj" fmla="val 16667"/>
              </a:avLst>
            </a:prstGeom>
            <a:solidFill>
              <a:schemeClr val="lt1"/>
            </a:solidFill>
            <a:ln w="9525" cap="flat" cmpd="sng">
              <a:solidFill>
                <a:schemeClr val="dk1"/>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75" name="Shape 2375"/>
            <p:cNvSpPr txBox="1"/>
            <p:nvPr/>
          </p:nvSpPr>
          <p:spPr>
            <a:xfrm>
              <a:off x="2595" y="1063636"/>
              <a:ext cx="1562494" cy="1418181"/>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Clr>
                  <a:srgbClr val="C00000"/>
                </a:buClr>
                <a:buSzPct val="25000"/>
                <a:buFont typeface="Calibri"/>
                <a:buNone/>
              </a:pPr>
              <a:r>
                <a:rPr lang="en-US" sz="2000" b="1" i="0" u="none" strike="noStrike" cap="none">
                  <a:solidFill>
                    <a:srgbClr val="C00000"/>
                  </a:solidFill>
                  <a:latin typeface="Calibri"/>
                  <a:ea typeface="Calibri"/>
                  <a:cs typeface="Calibri"/>
                  <a:sym typeface="Calibri"/>
                </a:rPr>
                <a:t>PROBLEM STATEMENT</a:t>
              </a:r>
            </a:p>
          </p:txBody>
        </p:sp>
        <p:sp>
          <p:nvSpPr>
            <p:cNvPr id="2376" name="Shape 2376"/>
            <p:cNvSpPr/>
            <p:nvPr/>
          </p:nvSpPr>
          <p:spPr>
            <a:xfrm>
              <a:off x="1825506" y="1063636"/>
              <a:ext cx="1562494" cy="1418181"/>
            </a:xfrm>
            <a:prstGeom prst="roundRect">
              <a:avLst>
                <a:gd name="adj" fmla="val 16667"/>
              </a:avLst>
            </a:prstGeom>
            <a:solidFill>
              <a:srgbClr val="F2F2F2"/>
            </a:solidFill>
            <a:ln w="9525" cap="flat" cmpd="sng">
              <a:solidFill>
                <a:srgbClr val="366092"/>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77" name="Shape 2377"/>
            <p:cNvSpPr txBox="1"/>
            <p:nvPr/>
          </p:nvSpPr>
          <p:spPr>
            <a:xfrm>
              <a:off x="1825506" y="1063636"/>
              <a:ext cx="1562494" cy="1418181"/>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2000" b="1" i="0" u="none" strike="noStrike" cap="none">
                  <a:solidFill>
                    <a:srgbClr val="434343"/>
                  </a:solidFill>
                  <a:latin typeface="Calibri"/>
                  <a:ea typeface="Calibri"/>
                  <a:cs typeface="Calibri"/>
                  <a:sym typeface="Calibri"/>
                </a:rPr>
                <a:t>ACTION 1:</a:t>
              </a:r>
            </a:p>
            <a:p>
              <a:pPr marL="228600" marR="0" lvl="1" indent="-228600" algn="l" rtl="0">
                <a:lnSpc>
                  <a:spcPct val="90000"/>
                </a:lnSpc>
                <a:spcBef>
                  <a:spcPts val="700"/>
                </a:spcBef>
                <a:spcAft>
                  <a:spcPts val="0"/>
                </a:spcAft>
                <a:buClr>
                  <a:srgbClr val="434343"/>
                </a:buClr>
                <a:buSzPct val="100000"/>
                <a:buFont typeface="Calibri"/>
                <a:buChar char="•"/>
              </a:pPr>
              <a:r>
                <a:rPr lang="en-US" sz="2400" b="1" i="0" u="none" strike="noStrike" cap="none">
                  <a:solidFill>
                    <a:srgbClr val="434343"/>
                  </a:solidFill>
                  <a:latin typeface="Calibri"/>
                  <a:ea typeface="Calibri"/>
                  <a:cs typeface="Calibri"/>
                  <a:sym typeface="Calibri"/>
                </a:rPr>
                <a:t>10, 5, 5</a:t>
              </a:r>
            </a:p>
          </p:txBody>
        </p:sp>
        <p:sp>
          <p:nvSpPr>
            <p:cNvPr id="2378" name="Shape 2378"/>
            <p:cNvSpPr/>
            <p:nvPr/>
          </p:nvSpPr>
          <p:spPr>
            <a:xfrm>
              <a:off x="3648417" y="1063636"/>
              <a:ext cx="1562494" cy="1418181"/>
            </a:xfrm>
            <a:prstGeom prst="roundRect">
              <a:avLst>
                <a:gd name="adj" fmla="val 16667"/>
              </a:avLst>
            </a:prstGeom>
            <a:solidFill>
              <a:srgbClr val="F2F2F2"/>
            </a:solidFill>
            <a:ln w="9525" cap="flat" cmpd="sng">
              <a:solidFill>
                <a:srgbClr val="366092"/>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79" name="Shape 2379"/>
            <p:cNvSpPr txBox="1"/>
            <p:nvPr/>
          </p:nvSpPr>
          <p:spPr>
            <a:xfrm>
              <a:off x="3648417" y="1063636"/>
              <a:ext cx="1562494" cy="1418181"/>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2000" b="1" i="0" u="none" strike="noStrike" cap="none" dirty="0">
                  <a:solidFill>
                    <a:srgbClr val="434343"/>
                  </a:solidFill>
                  <a:latin typeface="Calibri"/>
                  <a:ea typeface="Calibri"/>
                  <a:cs typeface="Calibri"/>
                  <a:sym typeface="Calibri"/>
                </a:rPr>
                <a:t>ACTION 2:</a:t>
              </a:r>
            </a:p>
            <a:p>
              <a:pPr marL="228600" marR="0" lvl="1" indent="-228600" algn="l" rtl="0">
                <a:lnSpc>
                  <a:spcPct val="90000"/>
                </a:lnSpc>
                <a:spcBef>
                  <a:spcPts val="700"/>
                </a:spcBef>
                <a:spcAft>
                  <a:spcPts val="0"/>
                </a:spcAft>
                <a:buClr>
                  <a:srgbClr val="434343"/>
                </a:buClr>
                <a:buSzPct val="100000"/>
                <a:buFont typeface="Calibri"/>
                <a:buChar char="•"/>
              </a:pPr>
              <a:r>
                <a:rPr lang="en-US" sz="2400" b="1" i="0" u="none" strike="noStrike" cap="none" dirty="0" smtClean="0">
                  <a:solidFill>
                    <a:srgbClr val="434343"/>
                  </a:solidFill>
                  <a:latin typeface="Calibri"/>
                  <a:ea typeface="Calibri"/>
                  <a:cs typeface="Calibri"/>
                  <a:sym typeface="Calibri"/>
                </a:rPr>
                <a:t>Control vs </a:t>
              </a:r>
              <a:r>
                <a:rPr lang="en-US" sz="2400" b="1" i="0" u="none" strike="noStrike" cap="none" smtClean="0">
                  <a:solidFill>
                    <a:srgbClr val="434343"/>
                  </a:solidFill>
                  <a:latin typeface="Calibri"/>
                  <a:ea typeface="Calibri"/>
                  <a:cs typeface="Calibri"/>
                  <a:sym typeface="Calibri"/>
                </a:rPr>
                <a:t>No Control</a:t>
              </a:r>
              <a:endParaRPr lang="en-US" sz="2400" b="1" i="0" u="none" strike="noStrike" cap="none" dirty="0">
                <a:solidFill>
                  <a:srgbClr val="434343"/>
                </a:solidFill>
                <a:latin typeface="Calibri"/>
                <a:ea typeface="Calibri"/>
                <a:cs typeface="Calibri"/>
                <a:sym typeface="Calibri"/>
              </a:endParaRPr>
            </a:p>
          </p:txBody>
        </p:sp>
        <p:sp>
          <p:nvSpPr>
            <p:cNvPr id="2380" name="Shape 2380"/>
            <p:cNvSpPr/>
            <p:nvPr/>
          </p:nvSpPr>
          <p:spPr>
            <a:xfrm>
              <a:off x="5471326" y="1063636"/>
              <a:ext cx="1562494" cy="1418181"/>
            </a:xfrm>
            <a:prstGeom prst="roundRect">
              <a:avLst>
                <a:gd name="adj" fmla="val 16667"/>
              </a:avLst>
            </a:prstGeom>
            <a:solidFill>
              <a:srgbClr val="93B3D7"/>
            </a:solidFill>
            <a:ln w="9525" cap="flat" cmpd="sng">
              <a:solidFill>
                <a:srgbClr val="366092"/>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81" name="Shape 2381"/>
            <p:cNvSpPr txBox="1"/>
            <p:nvPr/>
          </p:nvSpPr>
          <p:spPr>
            <a:xfrm>
              <a:off x="5471326" y="1063636"/>
              <a:ext cx="1562494" cy="1418181"/>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2000" b="1" i="0" u="none" strike="noStrike" cap="none">
                  <a:solidFill>
                    <a:srgbClr val="434343"/>
                  </a:solidFill>
                  <a:latin typeface="Calibri"/>
                  <a:ea typeface="Calibri"/>
                  <a:cs typeface="Calibri"/>
                  <a:sym typeface="Calibri"/>
                </a:rPr>
                <a:t>ACTION 3:</a:t>
              </a:r>
            </a:p>
            <a:p>
              <a:pPr marL="228600" marR="0" lvl="1" indent="-228600" algn="l" rtl="0">
                <a:lnSpc>
                  <a:spcPct val="90000"/>
                </a:lnSpc>
                <a:spcBef>
                  <a:spcPts val="700"/>
                </a:spcBef>
                <a:spcAft>
                  <a:spcPts val="0"/>
                </a:spcAft>
                <a:buClr>
                  <a:srgbClr val="434343"/>
                </a:buClr>
                <a:buSzPct val="100000"/>
                <a:buFont typeface="Calibri"/>
                <a:buChar char="•"/>
              </a:pPr>
              <a:r>
                <a:rPr lang="en-US" sz="2400" b="1" i="0" u="none" strike="noStrike" cap="none">
                  <a:solidFill>
                    <a:srgbClr val="434343"/>
                  </a:solidFill>
                  <a:latin typeface="Calibri"/>
                  <a:ea typeface="Calibri"/>
                  <a:cs typeface="Calibri"/>
                  <a:sym typeface="Calibri"/>
                </a:rPr>
                <a:t>5 Whys</a:t>
              </a:r>
            </a:p>
          </p:txBody>
        </p:sp>
        <p:sp>
          <p:nvSpPr>
            <p:cNvPr id="2382" name="Shape 2382"/>
            <p:cNvSpPr/>
            <p:nvPr/>
          </p:nvSpPr>
          <p:spPr>
            <a:xfrm>
              <a:off x="7294238" y="1063636"/>
              <a:ext cx="1562494" cy="1418181"/>
            </a:xfrm>
            <a:prstGeom prst="roundRect">
              <a:avLst>
                <a:gd name="adj" fmla="val 16667"/>
              </a:avLst>
            </a:prstGeom>
            <a:solidFill>
              <a:srgbClr val="F2F2F2"/>
            </a:solidFill>
            <a:ln w="9525" cap="flat" cmpd="sng">
              <a:solidFill>
                <a:srgbClr val="17365D"/>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2383" name="Shape 2383"/>
            <p:cNvSpPr txBox="1"/>
            <p:nvPr/>
          </p:nvSpPr>
          <p:spPr>
            <a:xfrm>
              <a:off x="7294238" y="1063636"/>
              <a:ext cx="1562494" cy="1418181"/>
            </a:xfrm>
            <a:prstGeom prst="rect">
              <a:avLst/>
            </a:prstGeom>
            <a:noFill/>
            <a:ln>
              <a:noFill/>
            </a:ln>
          </p:spPr>
          <p:txBody>
            <a:bodyPr lIns="121900" tIns="121900" rIns="121900" bIns="1219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3200" b="1" i="0" u="none" strike="noStrike" cap="none">
                  <a:solidFill>
                    <a:srgbClr val="434343"/>
                  </a:solidFill>
                  <a:latin typeface="Calibri"/>
                  <a:ea typeface="Calibri"/>
                  <a:cs typeface="Calibri"/>
                  <a:sym typeface="Calibri"/>
                </a:rPr>
                <a:t>ROOT CAUSE</a:t>
              </a:r>
            </a:p>
          </p:txBody>
        </p:sp>
      </p:grpSp>
      <p:sp>
        <p:nvSpPr>
          <p:cNvPr id="2384" name="Shape 2384"/>
          <p:cNvSpPr txBox="1"/>
          <p:nvPr/>
        </p:nvSpPr>
        <p:spPr>
          <a:xfrm>
            <a:off x="551981" y="353268"/>
            <a:ext cx="8021018" cy="1300431"/>
          </a:xfrm>
          <a:prstGeom prst="rect">
            <a:avLst/>
          </a:prstGeom>
          <a:noFill/>
          <a:ln>
            <a:noFill/>
          </a:ln>
        </p:spPr>
        <p:txBody>
          <a:bodyPr lIns="90450" tIns="45200" rIns="90450" bIns="45200"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4400" b="1" i="0" u="none" strike="noStrike" cap="none" dirty="0">
                <a:solidFill>
                  <a:srgbClr val="0F243E"/>
                </a:solidFill>
                <a:latin typeface="Calibri"/>
                <a:ea typeface="Calibri"/>
                <a:cs typeface="Calibri"/>
                <a:sym typeface="Calibri"/>
              </a:rPr>
              <a:t>ROOT CAUSE ANALYSIS PROCESS</a:t>
            </a:r>
          </a:p>
        </p:txBody>
      </p:sp>
      <p:pic>
        <p:nvPicPr>
          <p:cNvPr id="1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a:t>
            </a:r>
            <a:r>
              <a:rPr lang="en-US" b="0" dirty="0" smtClean="0"/>
              <a:t>Education </a:t>
            </a:r>
            <a:r>
              <a:rPr lang="en-US" b="0" dirty="0"/>
              <a:t>Service Center</a:t>
            </a:r>
          </a:p>
        </p:txBody>
      </p:sp>
    </p:spTree>
    <p:extLst>
      <p:ext uri="{BB962C8B-B14F-4D97-AF65-F5344CB8AC3E}">
        <p14:creationId xmlns:p14="http://schemas.microsoft.com/office/powerpoint/2010/main" val="4379002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2000" y="4572000"/>
            <a:ext cx="7543800" cy="1600200"/>
          </a:xfrm>
        </p:spPr>
        <p:txBody>
          <a:bodyPr>
            <a:normAutofit/>
          </a:bodyPr>
          <a:lstStyle/>
          <a:p>
            <a:pPr algn="ctr"/>
            <a:r>
              <a:rPr lang="en-US" dirty="0" smtClean="0"/>
              <a:t>Small Group Discussion</a:t>
            </a:r>
            <a:endParaRPr lang="en-US" dirty="0"/>
          </a:p>
        </p:txBody>
      </p:sp>
      <p:sp>
        <p:nvSpPr>
          <p:cNvPr id="3" name="Content Placeholder 2"/>
          <p:cNvSpPr>
            <a:spLocks noGrp="1"/>
          </p:cNvSpPr>
          <p:nvPr>
            <p:ph idx="1"/>
          </p:nvPr>
        </p:nvSpPr>
        <p:spPr/>
        <p:txBody>
          <a:bodyPr>
            <a:normAutofit/>
          </a:bodyPr>
          <a:lstStyle/>
          <a:p>
            <a:r>
              <a:rPr lang="en-US" sz="3600" dirty="0" smtClean="0"/>
              <a:t>How can I use this information at my campus/district?</a:t>
            </a:r>
          </a:p>
          <a:p>
            <a:r>
              <a:rPr lang="en-US" sz="3600" dirty="0" smtClean="0"/>
              <a:t>Why is it important?</a:t>
            </a:r>
            <a:endParaRPr lang="en-US" sz="3600" dirty="0"/>
          </a:p>
        </p:txBody>
      </p:sp>
      <p:sp>
        <p:nvSpPr>
          <p:cNvPr id="6" name="Footer Placeholder 5"/>
          <p:cNvSpPr>
            <a:spLocks noGrp="1"/>
          </p:cNvSpPr>
          <p:nvPr>
            <p:ph type="ftr" sz="quarter" idx="11"/>
          </p:nvPr>
        </p:nvSpPr>
        <p:spPr>
          <a:xfrm>
            <a:off x="2117722" y="6223045"/>
            <a:ext cx="487386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15285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Questions, Questions and More Questions!</a:t>
            </a:r>
          </a:p>
        </p:txBody>
      </p:sp>
      <p:sp>
        <p:nvSpPr>
          <p:cNvPr id="3" name="Folded Corner 2"/>
          <p:cNvSpPr/>
          <p:nvPr/>
        </p:nvSpPr>
        <p:spPr>
          <a:xfrm>
            <a:off x="1457201" y="1175656"/>
            <a:ext cx="2695699" cy="2719449"/>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One or two questions your table might have on </a:t>
            </a:r>
            <a:r>
              <a:rPr lang="en-US" sz="2400" u="sng" dirty="0"/>
              <a:t>Special Ed ELL</a:t>
            </a:r>
          </a:p>
        </p:txBody>
      </p:sp>
      <p:sp>
        <p:nvSpPr>
          <p:cNvPr id="4" name="Folded Corner 3"/>
          <p:cNvSpPr/>
          <p:nvPr/>
        </p:nvSpPr>
        <p:spPr>
          <a:xfrm>
            <a:off x="5021283" y="1163781"/>
            <a:ext cx="2695699" cy="2719449"/>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One or two questions your table might have on </a:t>
            </a:r>
          </a:p>
          <a:p>
            <a:pPr algn="ctr"/>
            <a:r>
              <a:rPr lang="en-US" sz="2400" u="sng" dirty="0"/>
              <a:t>GT ELL</a:t>
            </a:r>
          </a:p>
        </p:txBody>
      </p:sp>
      <p:pic>
        <p:nvPicPr>
          <p:cNvPr id="5" name="Picture 2">
            <a:extLst>
              <a:ext uri="{FF2B5EF4-FFF2-40B4-BE49-F238E27FC236}">
                <a16:creationId xmlns="" xmlns:a16="http://schemas.microsoft.com/office/drawing/2014/main" id="{7D66AF60-9F68-4596-B947-5F6980DDA1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Footer Placeholder 5">
            <a:extLst>
              <a:ext uri="{FF2B5EF4-FFF2-40B4-BE49-F238E27FC236}">
                <a16:creationId xmlns="" xmlns:a16="http://schemas.microsoft.com/office/drawing/2014/main" id="{11D3E4B1-13A6-4310-ADD4-573213259B95}"/>
              </a:ext>
            </a:extLst>
          </p:cNvPr>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7216950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200" dirty="0" smtClean="0"/>
              <a:t>Educational Equity</a:t>
            </a:r>
            <a:endParaRPr lang="en-US" sz="7200" dirty="0"/>
          </a:p>
        </p:txBody>
      </p:sp>
      <p:sp>
        <p:nvSpPr>
          <p:cNvPr id="3" name="Subtitle 2"/>
          <p:cNvSpPr>
            <a:spLocks noGrp="1"/>
          </p:cNvSpPr>
          <p:nvPr>
            <p:ph type="subTitle" idx="1"/>
          </p:nvPr>
        </p:nvSpPr>
        <p:spPr/>
        <p:txBody>
          <a:bodyPr/>
          <a:lstStyle/>
          <a:p>
            <a:r>
              <a:rPr lang="en-US" dirty="0" smtClean="0"/>
              <a:t>Special Programs</a:t>
            </a:r>
            <a:endParaRPr lang="en-US" dirty="0"/>
          </a:p>
        </p:txBody>
      </p:sp>
    </p:spTree>
    <p:extLst>
      <p:ext uri="{BB962C8B-B14F-4D97-AF65-F5344CB8AC3E}">
        <p14:creationId xmlns:p14="http://schemas.microsoft.com/office/powerpoint/2010/main" val="1209906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Edmodo Code: </a:t>
            </a:r>
            <a:r>
              <a:rPr lang="en-US" dirty="0" err="1"/>
              <a:t>cjqnik</a:t>
            </a:r>
            <a:endParaRPr lang="en-US" dirty="0"/>
          </a:p>
        </p:txBody>
      </p:sp>
      <p:grpSp>
        <p:nvGrpSpPr>
          <p:cNvPr id="8" name="Group 7"/>
          <p:cNvGrpSpPr/>
          <p:nvPr/>
        </p:nvGrpSpPr>
        <p:grpSpPr>
          <a:xfrm>
            <a:off x="1238924" y="1321801"/>
            <a:ext cx="2539903" cy="3069257"/>
            <a:chOff x="3277298" y="1351794"/>
            <a:chExt cx="2539903" cy="3069257"/>
          </a:xfrm>
        </p:grpSpPr>
        <p:grpSp>
          <p:nvGrpSpPr>
            <p:cNvPr id="6" name="Group 5"/>
            <p:cNvGrpSpPr/>
            <p:nvPr/>
          </p:nvGrpSpPr>
          <p:grpSpPr>
            <a:xfrm>
              <a:off x="3277298" y="1351794"/>
              <a:ext cx="2539903" cy="2560165"/>
              <a:chOff x="3277298" y="1556619"/>
              <a:chExt cx="2539903" cy="2560165"/>
            </a:xfrm>
          </p:grpSpPr>
          <p:sp>
            <p:nvSpPr>
              <p:cNvPr id="5" name="Rectangle 4"/>
              <p:cNvSpPr/>
              <p:nvPr/>
            </p:nvSpPr>
            <p:spPr>
              <a:xfrm>
                <a:off x="3277298" y="1556619"/>
                <a:ext cx="2430662" cy="2560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Edmodo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9688" y="1679271"/>
                <a:ext cx="2437513" cy="2437513"/>
              </a:xfrm>
              <a:prstGeom prst="rect">
                <a:avLst/>
              </a:prstGeom>
            </p:spPr>
          </p:pic>
        </p:grpSp>
        <p:sp>
          <p:nvSpPr>
            <p:cNvPr id="7" name="TextBox 6"/>
            <p:cNvSpPr txBox="1"/>
            <p:nvPr/>
          </p:nvSpPr>
          <p:spPr>
            <a:xfrm>
              <a:off x="3277298" y="4020941"/>
              <a:ext cx="2430661" cy="400110"/>
            </a:xfrm>
            <a:prstGeom prst="rect">
              <a:avLst/>
            </a:prstGeom>
            <a:noFill/>
          </p:spPr>
          <p:txBody>
            <a:bodyPr wrap="square" rtlCol="0">
              <a:spAutoFit/>
            </a:bodyPr>
            <a:lstStyle/>
            <a:p>
              <a:pPr algn="ctr"/>
              <a:r>
                <a:rPr lang="en-US" sz="2000" dirty="0" err="1"/>
                <a:t>www.edmodo.com</a:t>
              </a:r>
              <a:endParaRPr lang="en-US" sz="2000" dirty="0"/>
            </a:p>
          </p:txBody>
        </p:sp>
      </p:grpSp>
      <p:sp>
        <p:nvSpPr>
          <p:cNvPr id="14" name="Text Placeholder 2"/>
          <p:cNvSpPr txBox="1">
            <a:spLocks/>
          </p:cNvSpPr>
          <p:nvPr/>
        </p:nvSpPr>
        <p:spPr>
          <a:xfrm>
            <a:off x="4081900" y="1462190"/>
            <a:ext cx="4223692" cy="2283824"/>
          </a:xfrm>
          <a:prstGeom prst="rect">
            <a:avLst/>
          </a:prstGeom>
        </p:spPr>
        <p:txBody>
          <a:bodyPr vert="horz" lIns="91440" tIns="45720" rIns="91440" bIns="45720" rtlCol="0" anchor="ctr" anchorCtr="0">
            <a:no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457200" indent="-457200">
              <a:buAutoNum type="arabicPeriod"/>
            </a:pPr>
            <a:r>
              <a:rPr lang="en-US" dirty="0"/>
              <a:t>Post a comment on one idea that called your attention from Chapter 4.</a:t>
            </a:r>
          </a:p>
          <a:p>
            <a:pPr marL="457200" indent="-457200">
              <a:buAutoNum type="arabicPeriod"/>
            </a:pPr>
            <a:endParaRPr lang="en-US" dirty="0"/>
          </a:p>
          <a:p>
            <a:pPr marL="457200" indent="-457200">
              <a:buAutoNum type="arabicPeriod"/>
            </a:pPr>
            <a:r>
              <a:rPr lang="en-US" dirty="0"/>
              <a:t>Respond to least one person’s comment.</a:t>
            </a:r>
          </a:p>
        </p:txBody>
      </p:sp>
      <p:pic>
        <p:nvPicPr>
          <p:cNvPr id="10" name="Picture 2">
            <a:extLst>
              <a:ext uri="{FF2B5EF4-FFF2-40B4-BE49-F238E27FC236}">
                <a16:creationId xmlns="" xmlns:a16="http://schemas.microsoft.com/office/drawing/2014/main" id="{C230FD24-5661-4672-8251-0322897D29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Footer Placeholder 5">
            <a:extLst>
              <a:ext uri="{FF2B5EF4-FFF2-40B4-BE49-F238E27FC236}">
                <a16:creationId xmlns="" xmlns:a16="http://schemas.microsoft.com/office/drawing/2014/main" id="{FFCF9339-82E0-498C-A7EA-0C3CD027B443}"/>
              </a:ext>
            </a:extLst>
          </p:cNvPr>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2927612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592" cy="1600200"/>
          </a:xfrm>
        </p:spPr>
        <p:txBody>
          <a:bodyPr>
            <a:normAutofit/>
          </a:bodyPr>
          <a:lstStyle/>
          <a:p>
            <a:r>
              <a:rPr lang="en-US" dirty="0"/>
              <a:t>Session Objectives</a:t>
            </a:r>
          </a:p>
        </p:txBody>
      </p:sp>
      <p:sp>
        <p:nvSpPr>
          <p:cNvPr id="3" name="Content Placeholder 2"/>
          <p:cNvSpPr>
            <a:spLocks noGrp="1"/>
          </p:cNvSpPr>
          <p:nvPr>
            <p:ph sz="half" idx="1"/>
          </p:nvPr>
        </p:nvSpPr>
        <p:spPr>
          <a:xfrm>
            <a:off x="762000" y="587892"/>
            <a:ext cx="3657600" cy="3984108"/>
          </a:xfrm>
        </p:spPr>
        <p:txBody>
          <a:bodyPr/>
          <a:lstStyle/>
          <a:p>
            <a:r>
              <a:rPr lang="en-US" b="1" dirty="0"/>
              <a:t>Content Objective</a:t>
            </a:r>
          </a:p>
          <a:p>
            <a:pPr marL="0" indent="0">
              <a:buNone/>
            </a:pPr>
            <a:r>
              <a:rPr lang="en-US" sz="2400" dirty="0"/>
              <a:t>Today I will </a:t>
            </a:r>
            <a:r>
              <a:rPr lang="en-US" sz="2400" u="sng" dirty="0" smtClean="0"/>
              <a:t>explore</a:t>
            </a:r>
            <a:r>
              <a:rPr lang="en-US" sz="2400" dirty="0" smtClean="0"/>
              <a:t> the differences between </a:t>
            </a:r>
            <a:r>
              <a:rPr lang="en-US" sz="2400" b="1" dirty="0" smtClean="0"/>
              <a:t>remediation and acceleration</a:t>
            </a:r>
            <a:r>
              <a:rPr lang="en-US" sz="2400" dirty="0" smtClean="0"/>
              <a:t>. I will also </a:t>
            </a:r>
            <a:r>
              <a:rPr lang="en-US" sz="2400" u="sng" dirty="0" smtClean="0"/>
              <a:t>reflect</a:t>
            </a:r>
            <a:r>
              <a:rPr lang="en-US" sz="2400" dirty="0" smtClean="0"/>
              <a:t> </a:t>
            </a:r>
            <a:r>
              <a:rPr lang="en-US" sz="2400" dirty="0"/>
              <a:t>on how </a:t>
            </a:r>
            <a:r>
              <a:rPr lang="en-US" sz="2400" b="1" dirty="0"/>
              <a:t>equity</a:t>
            </a:r>
            <a:r>
              <a:rPr lang="en-US" sz="2400" dirty="0"/>
              <a:t> plays a role in </a:t>
            </a:r>
            <a:r>
              <a:rPr lang="en-US" sz="2400" b="1" dirty="0"/>
              <a:t>GT and Special Education programs</a:t>
            </a:r>
            <a:r>
              <a:rPr lang="en-US" sz="2400" dirty="0"/>
              <a:t>.</a:t>
            </a:r>
          </a:p>
        </p:txBody>
      </p:sp>
      <p:sp>
        <p:nvSpPr>
          <p:cNvPr id="4" name="Content Placeholder 3"/>
          <p:cNvSpPr>
            <a:spLocks noGrp="1"/>
          </p:cNvSpPr>
          <p:nvPr>
            <p:ph sz="half" idx="2"/>
          </p:nvPr>
        </p:nvSpPr>
        <p:spPr>
          <a:xfrm>
            <a:off x="4647992" y="761258"/>
            <a:ext cx="3657600" cy="3984108"/>
          </a:xfrm>
        </p:spPr>
        <p:txBody>
          <a:bodyPr/>
          <a:lstStyle/>
          <a:p>
            <a:r>
              <a:rPr lang="en-US" b="1" dirty="0"/>
              <a:t>Language Objective</a:t>
            </a:r>
          </a:p>
          <a:p>
            <a:pPr marL="0" indent="0">
              <a:buNone/>
            </a:pPr>
            <a:r>
              <a:rPr lang="en-US" sz="2400" dirty="0"/>
              <a:t>Today I </a:t>
            </a:r>
            <a:r>
              <a:rPr lang="en-US" sz="2400"/>
              <a:t>will </a:t>
            </a:r>
            <a:r>
              <a:rPr lang="en-US" sz="2400" u="sng" smtClean="0"/>
              <a:t>discuss</a:t>
            </a:r>
            <a:r>
              <a:rPr lang="en-US" sz="2400" smtClean="0"/>
              <a:t> with my peers the differences between </a:t>
            </a:r>
            <a:r>
              <a:rPr lang="en-US" sz="2400" b="1" smtClean="0"/>
              <a:t>remediation and acceleration</a:t>
            </a:r>
            <a:r>
              <a:rPr lang="en-US" sz="2400" smtClean="0"/>
              <a:t>. I will also </a:t>
            </a:r>
            <a:r>
              <a:rPr lang="en-US" sz="2400" u="sng" smtClean="0"/>
              <a:t>create</a:t>
            </a:r>
            <a:r>
              <a:rPr lang="en-US" sz="2400" smtClean="0"/>
              <a:t> </a:t>
            </a:r>
            <a:r>
              <a:rPr lang="en-US" sz="2400" dirty="0"/>
              <a:t>a </a:t>
            </a:r>
            <a:r>
              <a:rPr lang="en-US" sz="2400" b="1" dirty="0"/>
              <a:t>plan of action</a:t>
            </a:r>
            <a:r>
              <a:rPr lang="en-US" sz="2400" dirty="0"/>
              <a:t> to ensure equitable services in our GT and Special Education programs.</a:t>
            </a:r>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1433116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Diversity ~ Equity</a:t>
            </a:r>
          </a:p>
        </p:txBody>
      </p:sp>
      <p:sp>
        <p:nvSpPr>
          <p:cNvPr id="7" name="TextBox 6"/>
          <p:cNvSpPr txBox="1"/>
          <p:nvPr/>
        </p:nvSpPr>
        <p:spPr>
          <a:xfrm>
            <a:off x="3572256" y="1290041"/>
            <a:ext cx="4649149" cy="1631216"/>
          </a:xfrm>
          <a:prstGeom prst="rect">
            <a:avLst/>
          </a:prstGeom>
          <a:noFill/>
        </p:spPr>
        <p:txBody>
          <a:bodyPr wrap="square" rtlCol="0">
            <a:spAutoFit/>
          </a:bodyPr>
          <a:lstStyle/>
          <a:p>
            <a:pPr marL="257175" indent="-257175">
              <a:buAutoNum type="arabicPeriod"/>
            </a:pPr>
            <a:r>
              <a:rPr lang="en-US" sz="2000" dirty="0">
                <a:latin typeface="Calibri" charset="0"/>
                <a:ea typeface="Calibri" charset="0"/>
                <a:cs typeface="Calibri" charset="0"/>
              </a:rPr>
              <a:t>What are your thoughts on diversity and equity?</a:t>
            </a:r>
          </a:p>
          <a:p>
            <a:pPr marL="257175" indent="-257175">
              <a:buAutoNum type="arabicPeriod"/>
            </a:pPr>
            <a:r>
              <a:rPr lang="en-US" sz="2000" dirty="0">
                <a:latin typeface="Calibri" charset="0"/>
                <a:ea typeface="Calibri" charset="0"/>
                <a:cs typeface="Calibri" charset="0"/>
              </a:rPr>
              <a:t>How are these two terms related in regards to education?</a:t>
            </a:r>
          </a:p>
          <a:p>
            <a:pPr marL="257175" indent="-257175">
              <a:buAutoNum type="arabicPeriod"/>
            </a:pPr>
            <a:r>
              <a:rPr lang="en-US" sz="2000" dirty="0">
                <a:latin typeface="Calibri" charset="0"/>
                <a:ea typeface="Calibri" charset="0"/>
                <a:cs typeface="Calibri" charset="0"/>
              </a:rPr>
              <a:t>Why is this important?</a:t>
            </a:r>
          </a:p>
        </p:txBody>
      </p:sp>
      <p:sp>
        <p:nvSpPr>
          <p:cNvPr id="8" name="TextBox 7"/>
          <p:cNvSpPr txBox="1"/>
          <p:nvPr/>
        </p:nvSpPr>
        <p:spPr>
          <a:xfrm>
            <a:off x="3572256" y="3394521"/>
            <a:ext cx="4070281" cy="646331"/>
          </a:xfrm>
          <a:prstGeom prst="rect">
            <a:avLst/>
          </a:prstGeom>
          <a:noFill/>
        </p:spPr>
        <p:txBody>
          <a:bodyPr wrap="square" rtlCol="0">
            <a:spAutoFit/>
          </a:bodyPr>
          <a:lstStyle/>
          <a:p>
            <a:r>
              <a:rPr lang="en-US" b="1" dirty="0">
                <a:latin typeface="Calibri" charset="0"/>
                <a:ea typeface="Calibri" charset="0"/>
                <a:cs typeface="Calibri" charset="0"/>
                <a:hlinkClick r:id="rId2"/>
              </a:rPr>
              <a:t>http://tinyurl.com/padletILN</a:t>
            </a:r>
            <a:endParaRPr lang="en-US" b="1" dirty="0">
              <a:latin typeface="Calibri" charset="0"/>
              <a:ea typeface="Calibri" charset="0"/>
              <a:cs typeface="Calibri" charset="0"/>
            </a:endParaRPr>
          </a:p>
          <a:p>
            <a:endParaRPr lang="en-US" dirty="0">
              <a:latin typeface="Calibri" charset="0"/>
              <a:ea typeface="Calibri" charset="0"/>
              <a:cs typeface="Calibri"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6539" y="3109250"/>
            <a:ext cx="1404866" cy="140486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973" y="1318481"/>
            <a:ext cx="2465546" cy="24655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2">
            <a:extLst>
              <a:ext uri="{FF2B5EF4-FFF2-40B4-BE49-F238E27FC236}">
                <a16:creationId xmlns="" xmlns:a16="http://schemas.microsoft.com/office/drawing/2014/main" id="{95C9C978-7F83-451A-8F6A-B16FD349EC6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Footer Placeholder 5">
            <a:extLst>
              <a:ext uri="{FF2B5EF4-FFF2-40B4-BE49-F238E27FC236}">
                <a16:creationId xmlns="" xmlns:a16="http://schemas.microsoft.com/office/drawing/2014/main" id="{7A46B718-CE0E-4A4A-B69F-C5606AE2FA1F}"/>
              </a:ext>
            </a:extLst>
          </p:cNvPr>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19300179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Texas vs Region One Data</a:t>
            </a: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07318613"/>
              </p:ext>
            </p:extLst>
          </p:nvPr>
        </p:nvGraphicFramePr>
        <p:xfrm>
          <a:off x="636270" y="1438656"/>
          <a:ext cx="7796211" cy="2597088"/>
        </p:xfrm>
        <a:graphic>
          <a:graphicData uri="http://schemas.openxmlformats.org/drawingml/2006/table">
            <a:tbl>
              <a:tblPr firstRow="1" bandRow="1">
                <a:tableStyleId>{5C22544A-7EE6-4342-B048-85BDC9FD1C3A}</a:tableStyleId>
              </a:tblPr>
              <a:tblGrid>
                <a:gridCol w="2598737">
                  <a:extLst>
                    <a:ext uri="{9D8B030D-6E8A-4147-A177-3AD203B41FA5}">
                      <a16:colId xmlns="" xmlns:a16="http://schemas.microsoft.com/office/drawing/2014/main" val="20000"/>
                    </a:ext>
                  </a:extLst>
                </a:gridCol>
                <a:gridCol w="2598737">
                  <a:extLst>
                    <a:ext uri="{9D8B030D-6E8A-4147-A177-3AD203B41FA5}">
                      <a16:colId xmlns="" xmlns:a16="http://schemas.microsoft.com/office/drawing/2014/main" val="20001"/>
                    </a:ext>
                  </a:extLst>
                </a:gridCol>
                <a:gridCol w="2598737">
                  <a:extLst>
                    <a:ext uri="{9D8B030D-6E8A-4147-A177-3AD203B41FA5}">
                      <a16:colId xmlns="" xmlns:a16="http://schemas.microsoft.com/office/drawing/2014/main" val="20002"/>
                    </a:ext>
                  </a:extLst>
                </a:gridCol>
              </a:tblGrid>
              <a:tr h="432848">
                <a:tc>
                  <a:txBody>
                    <a:bodyPr/>
                    <a:lstStyle/>
                    <a:p>
                      <a:r>
                        <a:rPr lang="en-US" sz="1600" dirty="0">
                          <a:latin typeface="Calibri" charset="0"/>
                          <a:ea typeface="Calibri" charset="0"/>
                          <a:cs typeface="Calibri" charset="0"/>
                        </a:rPr>
                        <a:t>Student Group</a:t>
                      </a:r>
                    </a:p>
                  </a:txBody>
                  <a:tcPr marL="68580" marR="68580" marT="34290" marB="34290"/>
                </a:tc>
                <a:tc>
                  <a:txBody>
                    <a:bodyPr/>
                    <a:lstStyle/>
                    <a:p>
                      <a:r>
                        <a:rPr lang="en-US" sz="1600" dirty="0">
                          <a:latin typeface="Calibri" charset="0"/>
                          <a:ea typeface="Calibri" charset="0"/>
                          <a:cs typeface="Calibri" charset="0"/>
                        </a:rPr>
                        <a:t>Region One</a:t>
                      </a:r>
                    </a:p>
                  </a:txBody>
                  <a:tcPr marL="68580" marR="68580" marT="34290" marB="34290"/>
                </a:tc>
                <a:tc>
                  <a:txBody>
                    <a:bodyPr/>
                    <a:lstStyle/>
                    <a:p>
                      <a:r>
                        <a:rPr lang="en-US" sz="1600" dirty="0">
                          <a:latin typeface="Calibri" charset="0"/>
                          <a:ea typeface="Calibri" charset="0"/>
                          <a:cs typeface="Calibri" charset="0"/>
                        </a:rPr>
                        <a:t>State</a:t>
                      </a:r>
                    </a:p>
                  </a:txBody>
                  <a:tcPr marL="68580" marR="68580" marT="34290" marB="34290"/>
                </a:tc>
                <a:extLst>
                  <a:ext uri="{0D108BD9-81ED-4DB2-BD59-A6C34878D82A}">
                    <a16:rowId xmlns="" xmlns:a16="http://schemas.microsoft.com/office/drawing/2014/main" val="10000"/>
                  </a:ext>
                </a:extLst>
              </a:tr>
              <a:tr h="432848">
                <a:tc>
                  <a:txBody>
                    <a:bodyPr/>
                    <a:lstStyle/>
                    <a:p>
                      <a:r>
                        <a:rPr lang="en-US" sz="1600" dirty="0">
                          <a:latin typeface="Calibri" charset="0"/>
                          <a:ea typeface="Calibri" charset="0"/>
                          <a:cs typeface="Calibri" charset="0"/>
                        </a:rPr>
                        <a:t>English Language Learners</a:t>
                      </a:r>
                    </a:p>
                  </a:txBody>
                  <a:tcPr marL="68580" marR="68580" marT="34290" marB="34290"/>
                </a:tc>
                <a:tc>
                  <a:txBody>
                    <a:bodyPr/>
                    <a:lstStyle/>
                    <a:p>
                      <a:r>
                        <a:rPr lang="en-US" sz="1600" dirty="0">
                          <a:latin typeface="Calibri" charset="0"/>
                          <a:ea typeface="Calibri" charset="0"/>
                          <a:cs typeface="Calibri" charset="0"/>
                        </a:rPr>
                        <a:t>36.9% (158,915)</a:t>
                      </a:r>
                    </a:p>
                  </a:txBody>
                  <a:tcPr marL="68580" marR="68580" marT="34290" marB="34290"/>
                </a:tc>
                <a:tc>
                  <a:txBody>
                    <a:bodyPr/>
                    <a:lstStyle/>
                    <a:p>
                      <a:r>
                        <a:rPr lang="en-US" sz="1600" dirty="0">
                          <a:latin typeface="Calibri" charset="0"/>
                          <a:ea typeface="Calibri" charset="0"/>
                          <a:cs typeface="Calibri" charset="0"/>
                        </a:rPr>
                        <a:t>18.9% (1,010,168)</a:t>
                      </a:r>
                    </a:p>
                  </a:txBody>
                  <a:tcPr marL="68580" marR="68580" marT="34290" marB="34290"/>
                </a:tc>
                <a:extLst>
                  <a:ext uri="{0D108BD9-81ED-4DB2-BD59-A6C34878D82A}">
                    <a16:rowId xmlns="" xmlns:a16="http://schemas.microsoft.com/office/drawing/2014/main" val="10001"/>
                  </a:ext>
                </a:extLst>
              </a:tr>
              <a:tr h="432848">
                <a:tc>
                  <a:txBody>
                    <a:bodyPr/>
                    <a:lstStyle/>
                    <a:p>
                      <a:r>
                        <a:rPr lang="en-US" sz="1600" dirty="0">
                          <a:latin typeface="Calibri" charset="0"/>
                          <a:ea typeface="Calibri" charset="0"/>
                          <a:cs typeface="Calibri" charset="0"/>
                        </a:rPr>
                        <a:t>Students with Disabilities</a:t>
                      </a:r>
                    </a:p>
                  </a:txBody>
                  <a:tcPr marL="68580" marR="68580" marT="34290" marB="34290"/>
                </a:tc>
                <a:tc>
                  <a:txBody>
                    <a:bodyPr/>
                    <a:lstStyle/>
                    <a:p>
                      <a:r>
                        <a:rPr lang="en-US" sz="1600" dirty="0">
                          <a:latin typeface="Calibri" charset="0"/>
                          <a:ea typeface="Calibri" charset="0"/>
                          <a:cs typeface="Calibri" charset="0"/>
                        </a:rPr>
                        <a:t>7.81% (33,680)</a:t>
                      </a:r>
                    </a:p>
                  </a:txBody>
                  <a:tcPr marL="68580" marR="68580" marT="34290" marB="34290"/>
                </a:tc>
                <a:tc>
                  <a:txBody>
                    <a:bodyPr/>
                    <a:lstStyle/>
                    <a:p>
                      <a:r>
                        <a:rPr lang="en-US" sz="1600" dirty="0">
                          <a:latin typeface="Calibri" charset="0"/>
                          <a:ea typeface="Calibri" charset="0"/>
                          <a:cs typeface="Calibri" charset="0"/>
                        </a:rPr>
                        <a:t>8.8% (467,611)</a:t>
                      </a:r>
                    </a:p>
                  </a:txBody>
                  <a:tcPr marL="68580" marR="68580" marT="34290" marB="34290"/>
                </a:tc>
                <a:extLst>
                  <a:ext uri="{0D108BD9-81ED-4DB2-BD59-A6C34878D82A}">
                    <a16:rowId xmlns="" xmlns:a16="http://schemas.microsoft.com/office/drawing/2014/main" val="10002"/>
                  </a:ext>
                </a:extLst>
              </a:tr>
              <a:tr h="432848">
                <a:tc>
                  <a:txBody>
                    <a:bodyPr/>
                    <a:lstStyle/>
                    <a:p>
                      <a:r>
                        <a:rPr lang="en-US" sz="1600" dirty="0">
                          <a:latin typeface="Calibri" charset="0"/>
                          <a:ea typeface="Calibri" charset="0"/>
                          <a:cs typeface="Calibri" charset="0"/>
                        </a:rPr>
                        <a:t>Migrant Students</a:t>
                      </a:r>
                    </a:p>
                  </a:txBody>
                  <a:tcPr marL="68580" marR="68580" marT="34290" marB="34290"/>
                </a:tc>
                <a:tc>
                  <a:txBody>
                    <a:bodyPr/>
                    <a:lstStyle/>
                    <a:p>
                      <a:r>
                        <a:rPr lang="en-US" sz="1600" dirty="0">
                          <a:latin typeface="Calibri" charset="0"/>
                          <a:ea typeface="Calibri" charset="0"/>
                          <a:cs typeface="Calibri" charset="0"/>
                        </a:rPr>
                        <a:t>4.06% (17,503)</a:t>
                      </a:r>
                    </a:p>
                  </a:txBody>
                  <a:tcPr marL="68580" marR="68580" marT="34290" marB="34290"/>
                </a:tc>
                <a:tc>
                  <a:txBody>
                    <a:bodyPr/>
                    <a:lstStyle/>
                    <a:p>
                      <a:r>
                        <a:rPr lang="en-US" sz="1600" dirty="0">
                          <a:latin typeface="Calibri" charset="0"/>
                          <a:ea typeface="Calibri" charset="0"/>
                          <a:cs typeface="Calibri" charset="0"/>
                        </a:rPr>
                        <a:t>0.5% (30,948)</a:t>
                      </a:r>
                    </a:p>
                  </a:txBody>
                  <a:tcPr marL="68580" marR="68580" marT="34290" marB="34290"/>
                </a:tc>
                <a:extLst>
                  <a:ext uri="{0D108BD9-81ED-4DB2-BD59-A6C34878D82A}">
                    <a16:rowId xmlns="" xmlns:a16="http://schemas.microsoft.com/office/drawing/2014/main" val="10003"/>
                  </a:ext>
                </a:extLst>
              </a:tr>
              <a:tr h="432848">
                <a:tc>
                  <a:txBody>
                    <a:bodyPr/>
                    <a:lstStyle/>
                    <a:p>
                      <a:r>
                        <a:rPr lang="en-US" sz="1600" dirty="0">
                          <a:latin typeface="Calibri" charset="0"/>
                          <a:ea typeface="Calibri" charset="0"/>
                          <a:cs typeface="Calibri" charset="0"/>
                        </a:rPr>
                        <a:t>Economically Disadvantaged</a:t>
                      </a:r>
                    </a:p>
                  </a:txBody>
                  <a:tcPr marL="68580" marR="68580" marT="34290" marB="34290"/>
                </a:tc>
                <a:tc>
                  <a:txBody>
                    <a:bodyPr/>
                    <a:lstStyle/>
                    <a:p>
                      <a:r>
                        <a:rPr lang="en-US" sz="1600" dirty="0">
                          <a:latin typeface="Calibri" charset="0"/>
                          <a:ea typeface="Calibri" charset="0"/>
                          <a:cs typeface="Calibri" charset="0"/>
                        </a:rPr>
                        <a:t>85.1% (366,473)</a:t>
                      </a:r>
                    </a:p>
                  </a:txBody>
                  <a:tcPr marL="68580" marR="68580" marT="34290" marB="34290"/>
                </a:tc>
                <a:tc>
                  <a:txBody>
                    <a:bodyPr/>
                    <a:lstStyle/>
                    <a:p>
                      <a:r>
                        <a:rPr lang="en-US" sz="1600" dirty="0">
                          <a:latin typeface="Calibri" charset="0"/>
                          <a:ea typeface="Calibri" charset="0"/>
                          <a:cs typeface="Calibri" charset="0"/>
                        </a:rPr>
                        <a:t>59% (3,155,117)</a:t>
                      </a:r>
                    </a:p>
                  </a:txBody>
                  <a:tcPr marL="68580" marR="68580" marT="34290" marB="34290"/>
                </a:tc>
                <a:extLst>
                  <a:ext uri="{0D108BD9-81ED-4DB2-BD59-A6C34878D82A}">
                    <a16:rowId xmlns="" xmlns:a16="http://schemas.microsoft.com/office/drawing/2014/main" val="10004"/>
                  </a:ext>
                </a:extLst>
              </a:tr>
              <a:tr h="432848">
                <a:tc>
                  <a:txBody>
                    <a:bodyPr/>
                    <a:lstStyle/>
                    <a:p>
                      <a:r>
                        <a:rPr lang="en-US" sz="1600" dirty="0">
                          <a:latin typeface="Calibri" charset="0"/>
                          <a:ea typeface="Calibri" charset="0"/>
                          <a:cs typeface="Calibri" charset="0"/>
                        </a:rPr>
                        <a:t>Gifted and Talented</a:t>
                      </a:r>
                    </a:p>
                  </a:txBody>
                  <a:tcPr marL="68580" marR="68580" marT="34290" marB="34290"/>
                </a:tc>
                <a:tc>
                  <a:txBody>
                    <a:bodyPr/>
                    <a:lstStyle/>
                    <a:p>
                      <a:r>
                        <a:rPr lang="en-US" sz="1600" dirty="0">
                          <a:latin typeface="Calibri" charset="0"/>
                          <a:ea typeface="Calibri" charset="0"/>
                          <a:cs typeface="Calibri" charset="0"/>
                        </a:rPr>
                        <a:t>8.42% (36,304)</a:t>
                      </a:r>
                    </a:p>
                  </a:txBody>
                  <a:tcPr marL="68580" marR="68580" marT="34290" marB="34290"/>
                </a:tc>
                <a:tc>
                  <a:txBody>
                    <a:bodyPr/>
                    <a:lstStyle/>
                    <a:p>
                      <a:r>
                        <a:rPr lang="en-US" sz="1600" dirty="0">
                          <a:latin typeface="Calibri" charset="0"/>
                          <a:ea typeface="Calibri" charset="0"/>
                          <a:cs typeface="Calibri" charset="0"/>
                        </a:rPr>
                        <a:t>7.8% (415,641)</a:t>
                      </a:r>
                    </a:p>
                  </a:txBody>
                  <a:tcPr marL="68580" marR="68580" marT="34290" marB="34290"/>
                </a:tc>
                <a:extLst>
                  <a:ext uri="{0D108BD9-81ED-4DB2-BD59-A6C34878D82A}">
                    <a16:rowId xmlns="" xmlns:a16="http://schemas.microsoft.com/office/drawing/2014/main" val="10005"/>
                  </a:ext>
                </a:extLst>
              </a:tr>
            </a:tbl>
          </a:graphicData>
        </a:graphic>
      </p:graphicFrame>
      <p:sp>
        <p:nvSpPr>
          <p:cNvPr id="3" name="TextBox 2"/>
          <p:cNvSpPr txBox="1"/>
          <p:nvPr/>
        </p:nvSpPr>
        <p:spPr>
          <a:xfrm>
            <a:off x="636271" y="4095075"/>
            <a:ext cx="7796211" cy="369332"/>
          </a:xfrm>
          <a:prstGeom prst="rect">
            <a:avLst/>
          </a:prstGeom>
          <a:noFill/>
        </p:spPr>
        <p:txBody>
          <a:bodyPr wrap="square" rtlCol="0">
            <a:spAutoFit/>
          </a:bodyPr>
          <a:lstStyle/>
          <a:p>
            <a:r>
              <a:rPr lang="en-US" b="1" dirty="0"/>
              <a:t>ALL			             431,028    			            </a:t>
            </a:r>
            <a:r>
              <a:rPr lang="cs-CZ" b="1" dirty="0"/>
              <a:t>5,343,834</a:t>
            </a:r>
          </a:p>
        </p:txBody>
      </p:sp>
      <p:sp>
        <p:nvSpPr>
          <p:cNvPr id="5" name="TextBox 4"/>
          <p:cNvSpPr txBox="1"/>
          <p:nvPr/>
        </p:nvSpPr>
        <p:spPr>
          <a:xfrm>
            <a:off x="4816304" y="1847723"/>
            <a:ext cx="705207" cy="369332"/>
          </a:xfrm>
          <a:prstGeom prst="rect">
            <a:avLst/>
          </a:prstGeom>
          <a:noFill/>
        </p:spPr>
        <p:txBody>
          <a:bodyPr wrap="square" rtlCol="0">
            <a:spAutoFit/>
          </a:bodyPr>
          <a:lstStyle/>
          <a:p>
            <a:r>
              <a:rPr lang="en-US" b="1" dirty="0">
                <a:solidFill>
                  <a:srgbClr val="FF0000"/>
                </a:solidFill>
              </a:rPr>
              <a:t>15%</a:t>
            </a:r>
          </a:p>
        </p:txBody>
      </p:sp>
      <p:sp>
        <p:nvSpPr>
          <p:cNvPr id="6" name="TextBox 5"/>
          <p:cNvSpPr txBox="1"/>
          <p:nvPr/>
        </p:nvSpPr>
        <p:spPr>
          <a:xfrm>
            <a:off x="4816304" y="2328017"/>
            <a:ext cx="705206" cy="369332"/>
          </a:xfrm>
          <a:prstGeom prst="rect">
            <a:avLst/>
          </a:prstGeom>
          <a:noFill/>
        </p:spPr>
        <p:txBody>
          <a:bodyPr wrap="square" rtlCol="0">
            <a:spAutoFit/>
          </a:bodyPr>
          <a:lstStyle/>
          <a:p>
            <a:r>
              <a:rPr lang="en-US" b="1" dirty="0">
                <a:solidFill>
                  <a:srgbClr val="FF0000"/>
                </a:solidFill>
              </a:rPr>
              <a:t>7%</a:t>
            </a:r>
          </a:p>
        </p:txBody>
      </p:sp>
      <p:sp>
        <p:nvSpPr>
          <p:cNvPr id="7" name="TextBox 6"/>
          <p:cNvSpPr txBox="1"/>
          <p:nvPr/>
        </p:nvSpPr>
        <p:spPr>
          <a:xfrm>
            <a:off x="4816303" y="2797833"/>
            <a:ext cx="705207" cy="369332"/>
          </a:xfrm>
          <a:prstGeom prst="rect">
            <a:avLst/>
          </a:prstGeom>
          <a:noFill/>
        </p:spPr>
        <p:txBody>
          <a:bodyPr wrap="square" rtlCol="0">
            <a:spAutoFit/>
          </a:bodyPr>
          <a:lstStyle/>
          <a:p>
            <a:r>
              <a:rPr lang="en-US" b="1" dirty="0">
                <a:solidFill>
                  <a:srgbClr val="FF0000"/>
                </a:solidFill>
              </a:rPr>
              <a:t>57%</a:t>
            </a:r>
          </a:p>
        </p:txBody>
      </p:sp>
      <p:sp>
        <p:nvSpPr>
          <p:cNvPr id="8" name="TextBox 7"/>
          <p:cNvSpPr txBox="1"/>
          <p:nvPr/>
        </p:nvSpPr>
        <p:spPr>
          <a:xfrm>
            <a:off x="4816304" y="3226496"/>
            <a:ext cx="741783" cy="369332"/>
          </a:xfrm>
          <a:prstGeom prst="rect">
            <a:avLst/>
          </a:prstGeom>
          <a:noFill/>
        </p:spPr>
        <p:txBody>
          <a:bodyPr wrap="square" rtlCol="0">
            <a:spAutoFit/>
          </a:bodyPr>
          <a:lstStyle/>
          <a:p>
            <a:r>
              <a:rPr lang="en-US" b="1" dirty="0">
                <a:solidFill>
                  <a:srgbClr val="FF0000"/>
                </a:solidFill>
              </a:rPr>
              <a:t>12%</a:t>
            </a:r>
          </a:p>
        </p:txBody>
      </p:sp>
      <p:sp>
        <p:nvSpPr>
          <p:cNvPr id="9" name="TextBox 8"/>
          <p:cNvSpPr txBox="1"/>
          <p:nvPr/>
        </p:nvSpPr>
        <p:spPr>
          <a:xfrm>
            <a:off x="4816304" y="3650125"/>
            <a:ext cx="748998" cy="369332"/>
          </a:xfrm>
          <a:prstGeom prst="rect">
            <a:avLst/>
          </a:prstGeom>
          <a:noFill/>
        </p:spPr>
        <p:txBody>
          <a:bodyPr wrap="square" rtlCol="0">
            <a:spAutoFit/>
          </a:bodyPr>
          <a:lstStyle/>
          <a:p>
            <a:r>
              <a:rPr lang="en-US" b="1" dirty="0">
                <a:solidFill>
                  <a:srgbClr val="FF0000"/>
                </a:solidFill>
              </a:rPr>
              <a:t>9%</a:t>
            </a:r>
          </a:p>
        </p:txBody>
      </p:sp>
      <p:pic>
        <p:nvPicPr>
          <p:cNvPr id="12" name="Picture 2">
            <a:extLst>
              <a:ext uri="{FF2B5EF4-FFF2-40B4-BE49-F238E27FC236}">
                <a16:creationId xmlns="" xmlns:a16="http://schemas.microsoft.com/office/drawing/2014/main" id="{E1819896-57DC-45CE-8743-DE63F040A0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Footer Placeholder 5">
            <a:extLst>
              <a:ext uri="{FF2B5EF4-FFF2-40B4-BE49-F238E27FC236}">
                <a16:creationId xmlns="" xmlns:a16="http://schemas.microsoft.com/office/drawing/2014/main" id="{086416C0-2744-463C-AC0A-9BA41EA2FCBC}"/>
              </a:ext>
            </a:extLst>
          </p:cNvPr>
          <p:cNvSpPr txBox="1">
            <a:spLocks/>
          </p:cNvSpPr>
          <p:nvPr/>
        </p:nvSpPr>
        <p:spPr>
          <a:xfrm>
            <a:off x="799163" y="6311937"/>
            <a:ext cx="7506429" cy="365125"/>
          </a:xfrm>
          <a:prstGeom prst="rect">
            <a:avLst/>
          </a:prstGeom>
        </p:spPr>
        <p:txBody>
          <a:bodyPr vert="horz" lIns="91440" tIns="45720" rIns="91440" bIns="45720" rtlCol="0" anchor="ctr"/>
          <a:lstStyle>
            <a:defPPr>
              <a:defRPr lang="en-US"/>
            </a:defPPr>
            <a:lvl1pPr marL="0" algn="l" defTabSz="457200" rtl="0" eaLnBrk="1" latinLnBrk="0" hangingPunct="1">
              <a:defRPr sz="1200" b="1"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b="0"/>
              <a:t>©2018 Region One Education Service Center</a:t>
            </a:r>
            <a:endParaRPr lang="en-US" b="0" dirty="0"/>
          </a:p>
        </p:txBody>
      </p:sp>
    </p:spTree>
    <p:extLst>
      <p:ext uri="{BB962C8B-B14F-4D97-AF65-F5344CB8AC3E}">
        <p14:creationId xmlns:p14="http://schemas.microsoft.com/office/powerpoint/2010/main" val="200319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Power of acceleration</a:t>
            </a:r>
          </a:p>
        </p:txBody>
      </p:sp>
      <p:sp>
        <p:nvSpPr>
          <p:cNvPr id="3" name="Text Placeholder 2"/>
          <p:cNvSpPr>
            <a:spLocks noGrp="1"/>
          </p:cNvSpPr>
          <p:nvPr>
            <p:ph type="body" idx="1"/>
          </p:nvPr>
        </p:nvSpPr>
        <p:spPr/>
        <p:txBody>
          <a:bodyPr/>
          <a:lstStyle/>
          <a:p>
            <a:r>
              <a:rPr lang="en-US" dirty="0"/>
              <a:t>Remediation vs Acceleration</a:t>
            </a:r>
          </a:p>
        </p:txBody>
      </p:sp>
      <p:pic>
        <p:nvPicPr>
          <p:cNvPr id="4" name="Picture 2">
            <a:extLst>
              <a:ext uri="{FF2B5EF4-FFF2-40B4-BE49-F238E27FC236}">
                <a16:creationId xmlns="" xmlns:a16="http://schemas.microsoft.com/office/drawing/2014/main" id="{F555B44D-9CBA-4772-9DA6-32BF6D6681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oter Placeholder 5">
            <a:extLst>
              <a:ext uri="{FF2B5EF4-FFF2-40B4-BE49-F238E27FC236}">
                <a16:creationId xmlns="" xmlns:a16="http://schemas.microsoft.com/office/drawing/2014/main" id="{CA8152BE-486C-4B4B-AB3D-0DC7EE61410F}"/>
              </a:ext>
            </a:extLst>
          </p:cNvPr>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9301260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0739" y="1240906"/>
            <a:ext cx="4466273" cy="27839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4"/>
          <p:cNvSpPr>
            <a:spLocks noGrp="1"/>
          </p:cNvSpPr>
          <p:nvPr>
            <p:ph type="title"/>
          </p:nvPr>
        </p:nvSpPr>
        <p:spPr/>
        <p:txBody>
          <a:bodyPr>
            <a:normAutofit fontScale="90000"/>
          </a:bodyPr>
          <a:lstStyle/>
          <a:p>
            <a:r>
              <a:rPr lang="en-US" dirty="0"/>
              <a:t>The Power of Acceleration: Scenario 1</a:t>
            </a:r>
          </a:p>
        </p:txBody>
      </p:sp>
      <p:sp>
        <p:nvSpPr>
          <p:cNvPr id="7" name="Right Arrow Callout 6"/>
          <p:cNvSpPr/>
          <p:nvPr/>
        </p:nvSpPr>
        <p:spPr>
          <a:xfrm>
            <a:off x="2557908" y="2461830"/>
            <a:ext cx="977265" cy="728663"/>
          </a:xfrm>
          <a:prstGeom prst="rightArrow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50 mph</a:t>
            </a:r>
          </a:p>
        </p:txBody>
      </p:sp>
      <p:sp>
        <p:nvSpPr>
          <p:cNvPr id="8" name="Left Arrow Callout 7"/>
          <p:cNvSpPr/>
          <p:nvPr/>
        </p:nvSpPr>
        <p:spPr>
          <a:xfrm>
            <a:off x="6526976" y="2733552"/>
            <a:ext cx="1122218" cy="716973"/>
          </a:xfrm>
          <a:prstGeom prst="left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25 mph</a:t>
            </a:r>
          </a:p>
        </p:txBody>
      </p:sp>
      <p:pic>
        <p:nvPicPr>
          <p:cNvPr id="6" name="Picture 2">
            <a:extLst>
              <a:ext uri="{FF2B5EF4-FFF2-40B4-BE49-F238E27FC236}">
                <a16:creationId xmlns="" xmlns:a16="http://schemas.microsoft.com/office/drawing/2014/main" id="{313107EB-3DAC-471B-B1A9-A5ABDCE8A0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Footer Placeholder 5">
            <a:extLst>
              <a:ext uri="{FF2B5EF4-FFF2-40B4-BE49-F238E27FC236}">
                <a16:creationId xmlns="" xmlns:a16="http://schemas.microsoft.com/office/drawing/2014/main" id="{1F3B5504-DA60-4E72-AE40-FA78AFAFFA95}"/>
              </a:ext>
            </a:extLst>
          </p:cNvPr>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2827734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3867" y="1181529"/>
            <a:ext cx="4466273" cy="27839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4"/>
          <p:cNvSpPr>
            <a:spLocks noGrp="1"/>
          </p:cNvSpPr>
          <p:nvPr>
            <p:ph type="title"/>
          </p:nvPr>
        </p:nvSpPr>
        <p:spPr/>
        <p:txBody>
          <a:bodyPr>
            <a:normAutofit fontScale="90000"/>
          </a:bodyPr>
          <a:lstStyle/>
          <a:p>
            <a:r>
              <a:rPr lang="en-US" dirty="0"/>
              <a:t>The Power of Acceleration: Scenario 1</a:t>
            </a:r>
          </a:p>
        </p:txBody>
      </p:sp>
      <p:sp>
        <p:nvSpPr>
          <p:cNvPr id="7" name="Right Arrow Callout 6"/>
          <p:cNvSpPr/>
          <p:nvPr/>
        </p:nvSpPr>
        <p:spPr>
          <a:xfrm>
            <a:off x="2641036" y="2402453"/>
            <a:ext cx="977265" cy="728663"/>
          </a:xfrm>
          <a:prstGeom prst="rightArrow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50 mph</a:t>
            </a:r>
          </a:p>
        </p:txBody>
      </p:sp>
      <p:sp>
        <p:nvSpPr>
          <p:cNvPr id="8" name="Left Arrow Callout 7"/>
          <p:cNvSpPr/>
          <p:nvPr/>
        </p:nvSpPr>
        <p:spPr>
          <a:xfrm>
            <a:off x="6610104" y="2674175"/>
            <a:ext cx="1122218" cy="716973"/>
          </a:xfrm>
          <a:prstGeom prst="left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25 mph</a:t>
            </a:r>
          </a:p>
        </p:txBody>
      </p:sp>
      <p:sp>
        <p:nvSpPr>
          <p:cNvPr id="2" name="Folded Corner 1"/>
          <p:cNvSpPr/>
          <p:nvPr/>
        </p:nvSpPr>
        <p:spPr>
          <a:xfrm rot="20228679">
            <a:off x="3898655" y="1667878"/>
            <a:ext cx="1818863" cy="1811277"/>
          </a:xfrm>
          <a:prstGeom prst="foldedCorne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300" dirty="0">
                <a:ln>
                  <a:solidFill>
                    <a:schemeClr val="tx1"/>
                  </a:solidFill>
                </a:ln>
                <a:solidFill>
                  <a:schemeClr val="tx1"/>
                </a:solidFill>
              </a:rPr>
              <a:t>Gap will widen</a:t>
            </a:r>
          </a:p>
        </p:txBody>
      </p:sp>
      <p:pic>
        <p:nvPicPr>
          <p:cNvPr id="9" name="Picture 2">
            <a:extLst>
              <a:ext uri="{FF2B5EF4-FFF2-40B4-BE49-F238E27FC236}">
                <a16:creationId xmlns="" xmlns:a16="http://schemas.microsoft.com/office/drawing/2014/main" id="{EEF474F3-2B9F-477E-9DD7-2A72791349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Footer Placeholder 5">
            <a:extLst>
              <a:ext uri="{FF2B5EF4-FFF2-40B4-BE49-F238E27FC236}">
                <a16:creationId xmlns="" xmlns:a16="http://schemas.microsoft.com/office/drawing/2014/main" id="{52695573-306D-4781-A332-2D765BA8A673}"/>
              </a:ext>
            </a:extLst>
          </p:cNvPr>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1921305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615" y="1240905"/>
            <a:ext cx="4466273" cy="27839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4"/>
          <p:cNvSpPr>
            <a:spLocks noGrp="1"/>
          </p:cNvSpPr>
          <p:nvPr>
            <p:ph type="title"/>
          </p:nvPr>
        </p:nvSpPr>
        <p:spPr/>
        <p:txBody>
          <a:bodyPr>
            <a:normAutofit fontScale="90000"/>
          </a:bodyPr>
          <a:lstStyle/>
          <a:p>
            <a:r>
              <a:rPr lang="en-US" dirty="0"/>
              <a:t>The Power of Acceleration: Scenario 2</a:t>
            </a:r>
          </a:p>
        </p:txBody>
      </p:sp>
      <p:sp>
        <p:nvSpPr>
          <p:cNvPr id="7" name="Right Arrow Callout 6"/>
          <p:cNvSpPr/>
          <p:nvPr/>
        </p:nvSpPr>
        <p:spPr>
          <a:xfrm>
            <a:off x="2569784" y="2461829"/>
            <a:ext cx="977265" cy="728663"/>
          </a:xfrm>
          <a:prstGeom prst="rightArrow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50 mph</a:t>
            </a:r>
          </a:p>
        </p:txBody>
      </p:sp>
      <p:sp>
        <p:nvSpPr>
          <p:cNvPr id="8" name="Left Arrow Callout 7"/>
          <p:cNvSpPr/>
          <p:nvPr/>
        </p:nvSpPr>
        <p:spPr>
          <a:xfrm>
            <a:off x="6538852" y="2733551"/>
            <a:ext cx="1122218" cy="716973"/>
          </a:xfrm>
          <a:prstGeom prst="leftArrow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50 mph</a:t>
            </a:r>
          </a:p>
        </p:txBody>
      </p:sp>
      <p:pic>
        <p:nvPicPr>
          <p:cNvPr id="6" name="Picture 2">
            <a:extLst>
              <a:ext uri="{FF2B5EF4-FFF2-40B4-BE49-F238E27FC236}">
                <a16:creationId xmlns="" xmlns:a16="http://schemas.microsoft.com/office/drawing/2014/main" id="{669C79E4-C355-43F9-BC65-5A31AC03EB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Footer Placeholder 5">
            <a:extLst>
              <a:ext uri="{FF2B5EF4-FFF2-40B4-BE49-F238E27FC236}">
                <a16:creationId xmlns="" xmlns:a16="http://schemas.microsoft.com/office/drawing/2014/main" id="{81FDD834-693E-4D44-8A28-350FF3D01F1C}"/>
              </a:ext>
            </a:extLst>
          </p:cNvPr>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14705181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6366" y="1240905"/>
            <a:ext cx="4466273" cy="27839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4"/>
          <p:cNvSpPr>
            <a:spLocks noGrp="1"/>
          </p:cNvSpPr>
          <p:nvPr>
            <p:ph type="title"/>
          </p:nvPr>
        </p:nvSpPr>
        <p:spPr/>
        <p:txBody>
          <a:bodyPr>
            <a:normAutofit fontScale="90000"/>
          </a:bodyPr>
          <a:lstStyle/>
          <a:p>
            <a:r>
              <a:rPr lang="en-US" dirty="0"/>
              <a:t>The Power of Acceleration</a:t>
            </a:r>
            <a:r>
              <a:rPr lang="en-US"/>
              <a:t>: Scenario 2</a:t>
            </a:r>
            <a:endParaRPr lang="en-US" dirty="0"/>
          </a:p>
        </p:txBody>
      </p:sp>
      <p:sp>
        <p:nvSpPr>
          <p:cNvPr id="7" name="Right Arrow Callout 6"/>
          <p:cNvSpPr/>
          <p:nvPr/>
        </p:nvSpPr>
        <p:spPr>
          <a:xfrm>
            <a:off x="2593535" y="2461829"/>
            <a:ext cx="977265" cy="728663"/>
          </a:xfrm>
          <a:prstGeom prst="rightArrow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50 mph</a:t>
            </a:r>
          </a:p>
        </p:txBody>
      </p:sp>
      <p:sp>
        <p:nvSpPr>
          <p:cNvPr id="8" name="Left Arrow Callout 7"/>
          <p:cNvSpPr/>
          <p:nvPr/>
        </p:nvSpPr>
        <p:spPr>
          <a:xfrm>
            <a:off x="6562603" y="2733551"/>
            <a:ext cx="1122218" cy="716973"/>
          </a:xfrm>
          <a:prstGeom prst="leftArrow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50 mph</a:t>
            </a:r>
          </a:p>
        </p:txBody>
      </p:sp>
      <p:sp>
        <p:nvSpPr>
          <p:cNvPr id="6" name="Folded Corner 5"/>
          <p:cNvSpPr/>
          <p:nvPr/>
        </p:nvSpPr>
        <p:spPr>
          <a:xfrm rot="20228679">
            <a:off x="3851154" y="1727254"/>
            <a:ext cx="1818863" cy="1811277"/>
          </a:xfrm>
          <a:prstGeom prst="foldedCorne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300" dirty="0">
                <a:ln>
                  <a:solidFill>
                    <a:schemeClr val="tx1"/>
                  </a:solidFill>
                </a:ln>
                <a:solidFill>
                  <a:schemeClr val="tx1"/>
                </a:solidFill>
              </a:rPr>
              <a:t>Gap will remain the same</a:t>
            </a:r>
          </a:p>
        </p:txBody>
      </p:sp>
      <p:pic>
        <p:nvPicPr>
          <p:cNvPr id="9" name="Picture 2">
            <a:extLst>
              <a:ext uri="{FF2B5EF4-FFF2-40B4-BE49-F238E27FC236}">
                <a16:creationId xmlns="" xmlns:a16="http://schemas.microsoft.com/office/drawing/2014/main" id="{0922A6F0-8F0E-4B0D-9808-96A70AC58C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Footer Placeholder 5">
            <a:extLst>
              <a:ext uri="{FF2B5EF4-FFF2-40B4-BE49-F238E27FC236}">
                <a16:creationId xmlns="" xmlns:a16="http://schemas.microsoft.com/office/drawing/2014/main" id="{59DF38F4-01C6-4EE5-BEA2-1B5DC8D9B427}"/>
              </a:ext>
            </a:extLst>
          </p:cNvPr>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17563676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615" y="1181528"/>
            <a:ext cx="4466273" cy="27839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4"/>
          <p:cNvSpPr>
            <a:spLocks noGrp="1"/>
          </p:cNvSpPr>
          <p:nvPr>
            <p:ph type="title"/>
          </p:nvPr>
        </p:nvSpPr>
        <p:spPr/>
        <p:txBody>
          <a:bodyPr>
            <a:normAutofit fontScale="90000"/>
          </a:bodyPr>
          <a:lstStyle/>
          <a:p>
            <a:r>
              <a:rPr lang="en-US" dirty="0"/>
              <a:t>The Power of Acceleration: Scenario 3</a:t>
            </a:r>
          </a:p>
        </p:txBody>
      </p:sp>
      <p:sp>
        <p:nvSpPr>
          <p:cNvPr id="7" name="Right Arrow Callout 6"/>
          <p:cNvSpPr/>
          <p:nvPr/>
        </p:nvSpPr>
        <p:spPr>
          <a:xfrm>
            <a:off x="2569784" y="2402452"/>
            <a:ext cx="977265" cy="728663"/>
          </a:xfrm>
          <a:prstGeom prst="rightArrow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50 mph</a:t>
            </a:r>
          </a:p>
        </p:txBody>
      </p:sp>
      <p:sp>
        <p:nvSpPr>
          <p:cNvPr id="8" name="Left Arrow Callout 7"/>
          <p:cNvSpPr/>
          <p:nvPr/>
        </p:nvSpPr>
        <p:spPr>
          <a:xfrm>
            <a:off x="6538852" y="2674174"/>
            <a:ext cx="1122218" cy="716973"/>
          </a:xfrm>
          <a:prstGeom prst="leftArrow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75 mph</a:t>
            </a:r>
          </a:p>
        </p:txBody>
      </p:sp>
      <p:pic>
        <p:nvPicPr>
          <p:cNvPr id="6" name="Picture 2">
            <a:extLst>
              <a:ext uri="{FF2B5EF4-FFF2-40B4-BE49-F238E27FC236}">
                <a16:creationId xmlns="" xmlns:a16="http://schemas.microsoft.com/office/drawing/2014/main" id="{9AC0F930-9565-4CFC-B612-4161FF1D2B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Footer Placeholder 5">
            <a:extLst>
              <a:ext uri="{FF2B5EF4-FFF2-40B4-BE49-F238E27FC236}">
                <a16:creationId xmlns="" xmlns:a16="http://schemas.microsoft.com/office/drawing/2014/main" id="{F1F8912B-7643-45D4-AFC5-0FDD551D341E}"/>
              </a:ext>
            </a:extLst>
          </p:cNvPr>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21078613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614" y="1252781"/>
            <a:ext cx="4466273" cy="27839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4"/>
          <p:cNvSpPr>
            <a:spLocks noGrp="1"/>
          </p:cNvSpPr>
          <p:nvPr>
            <p:ph type="title"/>
          </p:nvPr>
        </p:nvSpPr>
        <p:spPr/>
        <p:txBody>
          <a:bodyPr>
            <a:normAutofit fontScale="90000"/>
          </a:bodyPr>
          <a:lstStyle/>
          <a:p>
            <a:r>
              <a:rPr lang="en-US" dirty="0"/>
              <a:t>The Power of Acceleration: Scenario 3</a:t>
            </a:r>
          </a:p>
        </p:txBody>
      </p:sp>
      <p:sp>
        <p:nvSpPr>
          <p:cNvPr id="7" name="Right Arrow Callout 6"/>
          <p:cNvSpPr/>
          <p:nvPr/>
        </p:nvSpPr>
        <p:spPr>
          <a:xfrm>
            <a:off x="2569783" y="2473705"/>
            <a:ext cx="977265" cy="728663"/>
          </a:xfrm>
          <a:prstGeom prst="rightArrow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50 mph</a:t>
            </a:r>
          </a:p>
        </p:txBody>
      </p:sp>
      <p:sp>
        <p:nvSpPr>
          <p:cNvPr id="8" name="Left Arrow Callout 7"/>
          <p:cNvSpPr/>
          <p:nvPr/>
        </p:nvSpPr>
        <p:spPr>
          <a:xfrm>
            <a:off x="6538851" y="2745427"/>
            <a:ext cx="1122218" cy="716973"/>
          </a:xfrm>
          <a:prstGeom prst="leftArrow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75 mph</a:t>
            </a:r>
          </a:p>
        </p:txBody>
      </p:sp>
      <p:sp>
        <p:nvSpPr>
          <p:cNvPr id="6" name="Folded Corner 5"/>
          <p:cNvSpPr/>
          <p:nvPr/>
        </p:nvSpPr>
        <p:spPr>
          <a:xfrm rot="20228679">
            <a:off x="3827402" y="1739130"/>
            <a:ext cx="1818863" cy="1811277"/>
          </a:xfrm>
          <a:prstGeom prst="foldedCorne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000" dirty="0">
                <a:ln>
                  <a:solidFill>
                    <a:schemeClr val="tx1"/>
                  </a:solidFill>
                </a:ln>
                <a:solidFill>
                  <a:schemeClr val="tx1"/>
                </a:solidFill>
              </a:rPr>
              <a:t>Gap will eventually close</a:t>
            </a:r>
          </a:p>
        </p:txBody>
      </p:sp>
      <p:pic>
        <p:nvPicPr>
          <p:cNvPr id="9" name="Picture 2">
            <a:extLst>
              <a:ext uri="{FF2B5EF4-FFF2-40B4-BE49-F238E27FC236}">
                <a16:creationId xmlns="" xmlns:a16="http://schemas.microsoft.com/office/drawing/2014/main" id="{0A787170-AB50-4B0D-88F2-6258548B39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Footer Placeholder 5">
            <a:extLst>
              <a:ext uri="{FF2B5EF4-FFF2-40B4-BE49-F238E27FC236}">
                <a16:creationId xmlns="" xmlns:a16="http://schemas.microsoft.com/office/drawing/2014/main" id="{9EA35432-7D83-409A-BF00-3ADB93E602D4}"/>
              </a:ext>
            </a:extLst>
          </p:cNvPr>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1935048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AGENDA</a:t>
            </a:r>
          </a:p>
        </p:txBody>
      </p:sp>
      <p:graphicFrame>
        <p:nvGraphicFramePr>
          <p:cNvPr id="6" name="Diagram 5"/>
          <p:cNvGraphicFramePr/>
          <p:nvPr>
            <p:extLst>
              <p:ext uri="{D42A27DB-BD31-4B8C-83A1-F6EECF244321}">
                <p14:modId xmlns:p14="http://schemas.microsoft.com/office/powerpoint/2010/main" val="588965446"/>
              </p:ext>
            </p:extLst>
          </p:nvPr>
        </p:nvGraphicFramePr>
        <p:xfrm>
          <a:off x="799163" y="653143"/>
          <a:ext cx="7631093" cy="4771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a:extLst>
              <a:ext uri="{FF2B5EF4-FFF2-40B4-BE49-F238E27FC236}">
                <a16:creationId xmlns="" xmlns:a16="http://schemas.microsoft.com/office/drawing/2014/main" id="{65FA4C58-2234-4380-AFEF-F78D80CB3F1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Footer Placeholder 5">
            <a:extLst>
              <a:ext uri="{FF2B5EF4-FFF2-40B4-BE49-F238E27FC236}">
                <a16:creationId xmlns="" xmlns:a16="http://schemas.microsoft.com/office/drawing/2014/main" id="{B8C68148-D9D1-4CEC-9DF3-465525FBAB47}"/>
              </a:ext>
            </a:extLst>
          </p:cNvPr>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31904304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246" y="556272"/>
            <a:ext cx="8089831" cy="863974"/>
          </a:xfrm>
        </p:spPr>
        <p:txBody>
          <a:bodyPr>
            <a:normAutofit fontScale="90000"/>
          </a:bodyPr>
          <a:lstStyle/>
          <a:p>
            <a:pPr algn="ctr"/>
            <a:r>
              <a:rPr lang="en-US" b="1" dirty="0"/>
              <a:t>ELL Progress</a:t>
            </a:r>
          </a:p>
        </p:txBody>
      </p:sp>
      <p:sp>
        <p:nvSpPr>
          <p:cNvPr id="3" name="Content Placeholder 2"/>
          <p:cNvSpPr>
            <a:spLocks noGrp="1"/>
          </p:cNvSpPr>
          <p:nvPr>
            <p:ph sz="quarter" idx="4294967295"/>
          </p:nvPr>
        </p:nvSpPr>
        <p:spPr>
          <a:xfrm>
            <a:off x="739981" y="1757129"/>
            <a:ext cx="3701033" cy="1602183"/>
          </a:xfrm>
          <a:prstGeom prst="rect">
            <a:avLst/>
          </a:prstGeom>
        </p:spPr>
        <p:txBody>
          <a:bodyPr>
            <a:noAutofit/>
          </a:bodyPr>
          <a:lstStyle/>
          <a:p>
            <a:pPr marL="0" indent="0">
              <a:buNone/>
            </a:pPr>
            <a:r>
              <a:rPr lang="en-US" u="sng" dirty="0"/>
              <a:t>Typical Native Speaker </a:t>
            </a:r>
          </a:p>
          <a:p>
            <a:r>
              <a:rPr lang="en-US" dirty="0"/>
              <a:t>50</a:t>
            </a:r>
            <a:r>
              <a:rPr lang="en-US" baseline="30000" dirty="0"/>
              <a:t>th</a:t>
            </a:r>
            <a:r>
              <a:rPr lang="en-US" dirty="0"/>
              <a:t> percentile in L1</a:t>
            </a:r>
          </a:p>
          <a:p>
            <a:r>
              <a:rPr lang="en-US" dirty="0"/>
              <a:t>One year progress = 10 months</a:t>
            </a:r>
          </a:p>
        </p:txBody>
      </p:sp>
      <p:grpSp>
        <p:nvGrpSpPr>
          <p:cNvPr id="4" name="Group 5"/>
          <p:cNvGrpSpPr>
            <a:grpSpLocks/>
          </p:cNvGrpSpPr>
          <p:nvPr/>
        </p:nvGrpSpPr>
        <p:grpSpPr bwMode="auto">
          <a:xfrm>
            <a:off x="4785857" y="2142835"/>
            <a:ext cx="3114710" cy="2455091"/>
            <a:chOff x="3124200" y="2435423"/>
            <a:chExt cx="2590800" cy="2288977"/>
          </a:xfrm>
        </p:grpSpPr>
        <p:cxnSp>
          <p:nvCxnSpPr>
            <p:cNvPr id="5" name="Straight Arrow Connector 4"/>
            <p:cNvCxnSpPr/>
            <p:nvPr/>
          </p:nvCxnSpPr>
          <p:spPr>
            <a:xfrm flipV="1">
              <a:off x="3276600" y="2590985"/>
              <a:ext cx="2133600" cy="167625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 name="Group 13"/>
            <p:cNvGrpSpPr>
              <a:grpSpLocks/>
            </p:cNvGrpSpPr>
            <p:nvPr/>
          </p:nvGrpSpPr>
          <p:grpSpPr bwMode="auto">
            <a:xfrm>
              <a:off x="3124200" y="2435423"/>
              <a:ext cx="2133600" cy="1608336"/>
              <a:chOff x="2895600" y="2362200"/>
              <a:chExt cx="2133600" cy="1608336"/>
            </a:xfrm>
          </p:grpSpPr>
          <p:sp>
            <p:nvSpPr>
              <p:cNvPr id="14" name="TextBox 5"/>
              <p:cNvSpPr txBox="1">
                <a:spLocks noChangeArrowheads="1"/>
              </p:cNvSpPr>
              <p:nvPr/>
            </p:nvSpPr>
            <p:spPr bwMode="auto">
              <a:xfrm>
                <a:off x="2895600" y="3733800"/>
                <a:ext cx="304800" cy="236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a:t>1</a:t>
                </a:r>
              </a:p>
            </p:txBody>
          </p:sp>
          <p:sp>
            <p:nvSpPr>
              <p:cNvPr id="15" name="TextBox 16"/>
              <p:cNvSpPr txBox="1">
                <a:spLocks noChangeArrowheads="1"/>
              </p:cNvSpPr>
              <p:nvPr/>
            </p:nvSpPr>
            <p:spPr bwMode="auto">
              <a:xfrm>
                <a:off x="3200400" y="3505200"/>
                <a:ext cx="304800" cy="236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a:t>2</a:t>
                </a:r>
              </a:p>
            </p:txBody>
          </p:sp>
          <p:sp>
            <p:nvSpPr>
              <p:cNvPr id="16" name="TextBox 17"/>
              <p:cNvSpPr txBox="1">
                <a:spLocks noChangeArrowheads="1"/>
              </p:cNvSpPr>
              <p:nvPr/>
            </p:nvSpPr>
            <p:spPr bwMode="auto">
              <a:xfrm>
                <a:off x="3505200" y="3276600"/>
                <a:ext cx="304800" cy="236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a:t>3</a:t>
                </a:r>
              </a:p>
            </p:txBody>
          </p:sp>
          <p:sp>
            <p:nvSpPr>
              <p:cNvPr id="17" name="TextBox 18"/>
              <p:cNvSpPr txBox="1">
                <a:spLocks noChangeArrowheads="1"/>
              </p:cNvSpPr>
              <p:nvPr/>
            </p:nvSpPr>
            <p:spPr bwMode="auto">
              <a:xfrm>
                <a:off x="3810000" y="3048000"/>
                <a:ext cx="304800" cy="236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a:t>4</a:t>
                </a:r>
              </a:p>
            </p:txBody>
          </p:sp>
          <p:sp>
            <p:nvSpPr>
              <p:cNvPr id="18" name="TextBox 19"/>
              <p:cNvSpPr txBox="1">
                <a:spLocks noChangeArrowheads="1"/>
              </p:cNvSpPr>
              <p:nvPr/>
            </p:nvSpPr>
            <p:spPr bwMode="auto">
              <a:xfrm>
                <a:off x="4114800" y="2819400"/>
                <a:ext cx="304800" cy="236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a:t>5</a:t>
                </a:r>
              </a:p>
            </p:txBody>
          </p:sp>
          <p:sp>
            <p:nvSpPr>
              <p:cNvPr id="19" name="TextBox 20"/>
              <p:cNvSpPr txBox="1">
                <a:spLocks noChangeArrowheads="1"/>
              </p:cNvSpPr>
              <p:nvPr/>
            </p:nvSpPr>
            <p:spPr bwMode="auto">
              <a:xfrm>
                <a:off x="4419600" y="2590800"/>
                <a:ext cx="304800" cy="236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a:t>6</a:t>
                </a:r>
              </a:p>
            </p:txBody>
          </p:sp>
          <p:sp>
            <p:nvSpPr>
              <p:cNvPr id="20" name="TextBox 21"/>
              <p:cNvSpPr txBox="1">
                <a:spLocks noChangeArrowheads="1"/>
              </p:cNvSpPr>
              <p:nvPr/>
            </p:nvSpPr>
            <p:spPr bwMode="auto">
              <a:xfrm>
                <a:off x="4724400" y="2362200"/>
                <a:ext cx="304800" cy="236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0" b="1"/>
                  <a:t>7</a:t>
                </a:r>
              </a:p>
            </p:txBody>
          </p:sp>
        </p:grpSp>
        <p:sp>
          <p:nvSpPr>
            <p:cNvPr id="7" name="Freeform 8"/>
            <p:cNvSpPr/>
            <p:nvPr/>
          </p:nvSpPr>
          <p:spPr>
            <a:xfrm>
              <a:off x="3429000" y="4114853"/>
              <a:ext cx="457200" cy="609547"/>
            </a:xfrm>
            <a:custGeom>
              <a:avLst/>
              <a:gdLst>
                <a:gd name="connsiteX0" fmla="*/ 0 w 304800"/>
                <a:gd name="connsiteY0" fmla="*/ 439058 h 439058"/>
                <a:gd name="connsiteX1" fmla="*/ 152400 w 304800"/>
                <a:gd name="connsiteY1" fmla="*/ 3629 h 439058"/>
                <a:gd name="connsiteX2" fmla="*/ 304800 w 304800"/>
                <a:gd name="connsiteY2" fmla="*/ 417286 h 439058"/>
              </a:gdLst>
              <a:ahLst/>
              <a:cxnLst>
                <a:cxn ang="0">
                  <a:pos x="connsiteX0" y="connsiteY0"/>
                </a:cxn>
                <a:cxn ang="0">
                  <a:pos x="connsiteX1" y="connsiteY1"/>
                </a:cxn>
                <a:cxn ang="0">
                  <a:pos x="connsiteX2" y="connsiteY2"/>
                </a:cxn>
              </a:cxnLst>
              <a:rect l="l" t="t" r="r" b="b"/>
              <a:pathLst>
                <a:path w="304800" h="439058">
                  <a:moveTo>
                    <a:pt x="0" y="439058"/>
                  </a:moveTo>
                  <a:cubicBezTo>
                    <a:pt x="50800" y="223158"/>
                    <a:pt x="101600" y="7258"/>
                    <a:pt x="152400" y="3629"/>
                  </a:cubicBezTo>
                  <a:cubicBezTo>
                    <a:pt x="203200" y="0"/>
                    <a:pt x="254000" y="208643"/>
                    <a:pt x="304800" y="417286"/>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a:p>
          </p:txBody>
        </p:sp>
        <p:sp>
          <p:nvSpPr>
            <p:cNvPr id="8" name="Freeform 9"/>
            <p:cNvSpPr/>
            <p:nvPr/>
          </p:nvSpPr>
          <p:spPr>
            <a:xfrm>
              <a:off x="3733800" y="3886272"/>
              <a:ext cx="457200" cy="609547"/>
            </a:xfrm>
            <a:custGeom>
              <a:avLst/>
              <a:gdLst>
                <a:gd name="connsiteX0" fmla="*/ 0 w 304800"/>
                <a:gd name="connsiteY0" fmla="*/ 439058 h 439058"/>
                <a:gd name="connsiteX1" fmla="*/ 152400 w 304800"/>
                <a:gd name="connsiteY1" fmla="*/ 3629 h 439058"/>
                <a:gd name="connsiteX2" fmla="*/ 304800 w 304800"/>
                <a:gd name="connsiteY2" fmla="*/ 417286 h 439058"/>
              </a:gdLst>
              <a:ahLst/>
              <a:cxnLst>
                <a:cxn ang="0">
                  <a:pos x="connsiteX0" y="connsiteY0"/>
                </a:cxn>
                <a:cxn ang="0">
                  <a:pos x="connsiteX1" y="connsiteY1"/>
                </a:cxn>
                <a:cxn ang="0">
                  <a:pos x="connsiteX2" y="connsiteY2"/>
                </a:cxn>
              </a:cxnLst>
              <a:rect l="l" t="t" r="r" b="b"/>
              <a:pathLst>
                <a:path w="304800" h="439058">
                  <a:moveTo>
                    <a:pt x="0" y="439058"/>
                  </a:moveTo>
                  <a:cubicBezTo>
                    <a:pt x="50800" y="223158"/>
                    <a:pt x="101600" y="7258"/>
                    <a:pt x="152400" y="3629"/>
                  </a:cubicBezTo>
                  <a:cubicBezTo>
                    <a:pt x="203200" y="0"/>
                    <a:pt x="254000" y="208643"/>
                    <a:pt x="304800" y="417286"/>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a:p>
          </p:txBody>
        </p:sp>
        <p:sp>
          <p:nvSpPr>
            <p:cNvPr id="9" name="Freeform 10"/>
            <p:cNvSpPr/>
            <p:nvPr/>
          </p:nvSpPr>
          <p:spPr>
            <a:xfrm>
              <a:off x="4038600" y="3657692"/>
              <a:ext cx="457200" cy="609547"/>
            </a:xfrm>
            <a:custGeom>
              <a:avLst/>
              <a:gdLst>
                <a:gd name="connsiteX0" fmla="*/ 0 w 304800"/>
                <a:gd name="connsiteY0" fmla="*/ 439058 h 439058"/>
                <a:gd name="connsiteX1" fmla="*/ 152400 w 304800"/>
                <a:gd name="connsiteY1" fmla="*/ 3629 h 439058"/>
                <a:gd name="connsiteX2" fmla="*/ 304800 w 304800"/>
                <a:gd name="connsiteY2" fmla="*/ 417286 h 439058"/>
              </a:gdLst>
              <a:ahLst/>
              <a:cxnLst>
                <a:cxn ang="0">
                  <a:pos x="connsiteX0" y="connsiteY0"/>
                </a:cxn>
                <a:cxn ang="0">
                  <a:pos x="connsiteX1" y="connsiteY1"/>
                </a:cxn>
                <a:cxn ang="0">
                  <a:pos x="connsiteX2" y="connsiteY2"/>
                </a:cxn>
              </a:cxnLst>
              <a:rect l="l" t="t" r="r" b="b"/>
              <a:pathLst>
                <a:path w="304800" h="439058">
                  <a:moveTo>
                    <a:pt x="0" y="439058"/>
                  </a:moveTo>
                  <a:cubicBezTo>
                    <a:pt x="50800" y="223158"/>
                    <a:pt x="101600" y="7258"/>
                    <a:pt x="152400" y="3629"/>
                  </a:cubicBezTo>
                  <a:cubicBezTo>
                    <a:pt x="203200" y="0"/>
                    <a:pt x="254000" y="208643"/>
                    <a:pt x="304800" y="417286"/>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a:p>
          </p:txBody>
        </p:sp>
        <p:sp>
          <p:nvSpPr>
            <p:cNvPr id="10" name="Freeform 11"/>
            <p:cNvSpPr/>
            <p:nvPr/>
          </p:nvSpPr>
          <p:spPr>
            <a:xfrm>
              <a:off x="4343400" y="3429112"/>
              <a:ext cx="457200" cy="609547"/>
            </a:xfrm>
            <a:custGeom>
              <a:avLst/>
              <a:gdLst>
                <a:gd name="connsiteX0" fmla="*/ 0 w 304800"/>
                <a:gd name="connsiteY0" fmla="*/ 439058 h 439058"/>
                <a:gd name="connsiteX1" fmla="*/ 152400 w 304800"/>
                <a:gd name="connsiteY1" fmla="*/ 3629 h 439058"/>
                <a:gd name="connsiteX2" fmla="*/ 304800 w 304800"/>
                <a:gd name="connsiteY2" fmla="*/ 417286 h 439058"/>
              </a:gdLst>
              <a:ahLst/>
              <a:cxnLst>
                <a:cxn ang="0">
                  <a:pos x="connsiteX0" y="connsiteY0"/>
                </a:cxn>
                <a:cxn ang="0">
                  <a:pos x="connsiteX1" y="connsiteY1"/>
                </a:cxn>
                <a:cxn ang="0">
                  <a:pos x="connsiteX2" y="connsiteY2"/>
                </a:cxn>
              </a:cxnLst>
              <a:rect l="l" t="t" r="r" b="b"/>
              <a:pathLst>
                <a:path w="304800" h="439058">
                  <a:moveTo>
                    <a:pt x="0" y="439058"/>
                  </a:moveTo>
                  <a:cubicBezTo>
                    <a:pt x="50800" y="223158"/>
                    <a:pt x="101600" y="7258"/>
                    <a:pt x="152400" y="3629"/>
                  </a:cubicBezTo>
                  <a:cubicBezTo>
                    <a:pt x="203200" y="0"/>
                    <a:pt x="254000" y="208643"/>
                    <a:pt x="304800" y="417286"/>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a:p>
          </p:txBody>
        </p:sp>
        <p:sp>
          <p:nvSpPr>
            <p:cNvPr id="11" name="Freeform 12"/>
            <p:cNvSpPr/>
            <p:nvPr/>
          </p:nvSpPr>
          <p:spPr>
            <a:xfrm>
              <a:off x="4648200" y="3200532"/>
              <a:ext cx="457200" cy="609547"/>
            </a:xfrm>
            <a:custGeom>
              <a:avLst/>
              <a:gdLst>
                <a:gd name="connsiteX0" fmla="*/ 0 w 304800"/>
                <a:gd name="connsiteY0" fmla="*/ 439058 h 439058"/>
                <a:gd name="connsiteX1" fmla="*/ 152400 w 304800"/>
                <a:gd name="connsiteY1" fmla="*/ 3629 h 439058"/>
                <a:gd name="connsiteX2" fmla="*/ 304800 w 304800"/>
                <a:gd name="connsiteY2" fmla="*/ 417286 h 439058"/>
              </a:gdLst>
              <a:ahLst/>
              <a:cxnLst>
                <a:cxn ang="0">
                  <a:pos x="connsiteX0" y="connsiteY0"/>
                </a:cxn>
                <a:cxn ang="0">
                  <a:pos x="connsiteX1" y="connsiteY1"/>
                </a:cxn>
                <a:cxn ang="0">
                  <a:pos x="connsiteX2" y="connsiteY2"/>
                </a:cxn>
              </a:cxnLst>
              <a:rect l="l" t="t" r="r" b="b"/>
              <a:pathLst>
                <a:path w="304800" h="439058">
                  <a:moveTo>
                    <a:pt x="0" y="439058"/>
                  </a:moveTo>
                  <a:cubicBezTo>
                    <a:pt x="50800" y="223158"/>
                    <a:pt x="101600" y="7258"/>
                    <a:pt x="152400" y="3629"/>
                  </a:cubicBezTo>
                  <a:cubicBezTo>
                    <a:pt x="203200" y="0"/>
                    <a:pt x="254000" y="208643"/>
                    <a:pt x="304800" y="417286"/>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a:p>
          </p:txBody>
        </p:sp>
        <p:sp>
          <p:nvSpPr>
            <p:cNvPr id="12" name="Freeform 13"/>
            <p:cNvSpPr/>
            <p:nvPr/>
          </p:nvSpPr>
          <p:spPr>
            <a:xfrm>
              <a:off x="4953000" y="2971952"/>
              <a:ext cx="457200" cy="609547"/>
            </a:xfrm>
            <a:custGeom>
              <a:avLst/>
              <a:gdLst>
                <a:gd name="connsiteX0" fmla="*/ 0 w 304800"/>
                <a:gd name="connsiteY0" fmla="*/ 439058 h 439058"/>
                <a:gd name="connsiteX1" fmla="*/ 152400 w 304800"/>
                <a:gd name="connsiteY1" fmla="*/ 3629 h 439058"/>
                <a:gd name="connsiteX2" fmla="*/ 304800 w 304800"/>
                <a:gd name="connsiteY2" fmla="*/ 417286 h 439058"/>
              </a:gdLst>
              <a:ahLst/>
              <a:cxnLst>
                <a:cxn ang="0">
                  <a:pos x="connsiteX0" y="connsiteY0"/>
                </a:cxn>
                <a:cxn ang="0">
                  <a:pos x="connsiteX1" y="connsiteY1"/>
                </a:cxn>
                <a:cxn ang="0">
                  <a:pos x="connsiteX2" y="connsiteY2"/>
                </a:cxn>
              </a:cxnLst>
              <a:rect l="l" t="t" r="r" b="b"/>
              <a:pathLst>
                <a:path w="304800" h="439058">
                  <a:moveTo>
                    <a:pt x="0" y="439058"/>
                  </a:moveTo>
                  <a:cubicBezTo>
                    <a:pt x="50800" y="223158"/>
                    <a:pt x="101600" y="7258"/>
                    <a:pt x="152400" y="3629"/>
                  </a:cubicBezTo>
                  <a:cubicBezTo>
                    <a:pt x="203200" y="0"/>
                    <a:pt x="254000" y="208643"/>
                    <a:pt x="304800" y="417286"/>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a:p>
          </p:txBody>
        </p:sp>
        <p:sp>
          <p:nvSpPr>
            <p:cNvPr id="13" name="Freeform 14"/>
            <p:cNvSpPr/>
            <p:nvPr/>
          </p:nvSpPr>
          <p:spPr>
            <a:xfrm>
              <a:off x="5257800" y="2743371"/>
              <a:ext cx="457200" cy="609547"/>
            </a:xfrm>
            <a:custGeom>
              <a:avLst/>
              <a:gdLst>
                <a:gd name="connsiteX0" fmla="*/ 0 w 304800"/>
                <a:gd name="connsiteY0" fmla="*/ 439058 h 439058"/>
                <a:gd name="connsiteX1" fmla="*/ 152400 w 304800"/>
                <a:gd name="connsiteY1" fmla="*/ 3629 h 439058"/>
                <a:gd name="connsiteX2" fmla="*/ 304800 w 304800"/>
                <a:gd name="connsiteY2" fmla="*/ 417286 h 439058"/>
              </a:gdLst>
              <a:ahLst/>
              <a:cxnLst>
                <a:cxn ang="0">
                  <a:pos x="connsiteX0" y="connsiteY0"/>
                </a:cxn>
                <a:cxn ang="0">
                  <a:pos x="connsiteX1" y="connsiteY1"/>
                </a:cxn>
                <a:cxn ang="0">
                  <a:pos x="connsiteX2" y="connsiteY2"/>
                </a:cxn>
              </a:cxnLst>
              <a:rect l="l" t="t" r="r" b="b"/>
              <a:pathLst>
                <a:path w="304800" h="439058">
                  <a:moveTo>
                    <a:pt x="0" y="439058"/>
                  </a:moveTo>
                  <a:cubicBezTo>
                    <a:pt x="50800" y="223158"/>
                    <a:pt x="101600" y="7258"/>
                    <a:pt x="152400" y="3629"/>
                  </a:cubicBezTo>
                  <a:cubicBezTo>
                    <a:pt x="203200" y="0"/>
                    <a:pt x="254000" y="208643"/>
                    <a:pt x="304800" y="417286"/>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a:p>
          </p:txBody>
        </p:sp>
      </p:grpSp>
      <p:sp>
        <p:nvSpPr>
          <p:cNvPr id="21" name="Content Placeholder 2"/>
          <p:cNvSpPr>
            <a:spLocks noGrp="1"/>
          </p:cNvSpPr>
          <p:nvPr>
            <p:ph sz="quarter" idx="4294967295"/>
          </p:nvPr>
        </p:nvSpPr>
        <p:spPr>
          <a:xfrm>
            <a:off x="739981" y="3532691"/>
            <a:ext cx="3917003" cy="1602183"/>
          </a:xfrm>
          <a:prstGeom prst="rect">
            <a:avLst/>
          </a:prstGeom>
        </p:spPr>
        <p:txBody>
          <a:bodyPr>
            <a:noAutofit/>
          </a:bodyPr>
          <a:lstStyle/>
          <a:p>
            <a:pPr marL="0" indent="0">
              <a:buNone/>
            </a:pPr>
            <a:r>
              <a:rPr lang="en-US" u="sng" dirty="0"/>
              <a:t>English Learners </a:t>
            </a:r>
          </a:p>
          <a:p>
            <a:r>
              <a:rPr lang="en-US" dirty="0"/>
              <a:t>25</a:t>
            </a:r>
            <a:r>
              <a:rPr lang="en-US" baseline="30000" dirty="0"/>
              <a:t>th</a:t>
            </a:r>
            <a:r>
              <a:rPr lang="en-US" dirty="0"/>
              <a:t> percentile in L2</a:t>
            </a:r>
          </a:p>
          <a:p>
            <a:r>
              <a:rPr lang="en-US" dirty="0"/>
              <a:t>1+ year progress = 10 months</a:t>
            </a:r>
          </a:p>
        </p:txBody>
      </p:sp>
      <p:sp>
        <p:nvSpPr>
          <p:cNvPr id="23" name="TextBox 22"/>
          <p:cNvSpPr txBox="1"/>
          <p:nvPr/>
        </p:nvSpPr>
        <p:spPr>
          <a:xfrm>
            <a:off x="618246" y="5783146"/>
            <a:ext cx="1985928" cy="300082"/>
          </a:xfrm>
          <a:prstGeom prst="rect">
            <a:avLst/>
          </a:prstGeom>
          <a:noFill/>
        </p:spPr>
        <p:txBody>
          <a:bodyPr wrap="none" rtlCol="0">
            <a:spAutoFit/>
          </a:bodyPr>
          <a:lstStyle/>
          <a:p>
            <a:r>
              <a:rPr lang="en-US" sz="1350" dirty="0"/>
              <a:t>(Thomas &amp; Collier, 2001)</a:t>
            </a:r>
          </a:p>
        </p:txBody>
      </p:sp>
      <p:sp>
        <p:nvSpPr>
          <p:cNvPr id="24" name="TextBox 23"/>
          <p:cNvSpPr txBox="1"/>
          <p:nvPr/>
        </p:nvSpPr>
        <p:spPr>
          <a:xfrm>
            <a:off x="4431353" y="5708761"/>
            <a:ext cx="4193042" cy="715581"/>
          </a:xfrm>
          <a:prstGeom prst="rect">
            <a:avLst/>
          </a:prstGeom>
          <a:noFill/>
        </p:spPr>
        <p:txBody>
          <a:bodyPr wrap="square" rtlCol="0">
            <a:spAutoFit/>
          </a:bodyPr>
          <a:lstStyle/>
          <a:p>
            <a:r>
              <a:rPr lang="en-US" sz="1350" dirty="0">
                <a:hlinkClick r:id="rId2"/>
              </a:rPr>
              <a:t>http://www.crede.ucsc.edu/research/llaa/1.1_final.html</a:t>
            </a:r>
            <a:endParaRPr lang="en-US" sz="1350" dirty="0"/>
          </a:p>
          <a:p>
            <a:r>
              <a:rPr lang="en-US" sz="1350" dirty="0"/>
              <a:t> </a:t>
            </a:r>
          </a:p>
          <a:p>
            <a:endParaRPr lang="en-US" sz="1350" dirty="0"/>
          </a:p>
        </p:txBody>
      </p:sp>
      <p:pic>
        <p:nvPicPr>
          <p:cNvPr id="25" name="Picture 2">
            <a:extLst>
              <a:ext uri="{FF2B5EF4-FFF2-40B4-BE49-F238E27FC236}">
                <a16:creationId xmlns="" xmlns:a16="http://schemas.microsoft.com/office/drawing/2014/main" id="{28AF4BEE-3BA8-4FB0-9348-73598394EA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 name="Footer Placeholder 5">
            <a:extLst>
              <a:ext uri="{FF2B5EF4-FFF2-40B4-BE49-F238E27FC236}">
                <a16:creationId xmlns="" xmlns:a16="http://schemas.microsoft.com/office/drawing/2014/main" id="{8B9F9F31-452C-46F6-8D72-C11A987AE132}"/>
              </a:ext>
            </a:extLst>
          </p:cNvPr>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8654867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omas and collier char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8954" y="703859"/>
            <a:ext cx="7026801" cy="48610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5234291" y="5680040"/>
            <a:ext cx="2923797" cy="338554"/>
          </a:xfrm>
          <a:prstGeom prst="rect">
            <a:avLst/>
          </a:prstGeom>
          <a:noFill/>
        </p:spPr>
        <p:txBody>
          <a:bodyPr wrap="none" rtlCol="0">
            <a:spAutoFit/>
          </a:bodyPr>
          <a:lstStyle/>
          <a:p>
            <a:pPr algn="r"/>
            <a:r>
              <a:rPr lang="en-US" sz="1600" i="1" dirty="0"/>
              <a:t>W. Thomas and V. Collier, 2002</a:t>
            </a:r>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29986110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ELL + GT = Equity</a:t>
            </a:r>
          </a:p>
        </p:txBody>
      </p:sp>
      <p:pic>
        <p:nvPicPr>
          <p:cNvPr id="3" name="Picture 2">
            <a:extLst>
              <a:ext uri="{FF2B5EF4-FFF2-40B4-BE49-F238E27FC236}">
                <a16:creationId xmlns="" xmlns:a16="http://schemas.microsoft.com/office/drawing/2014/main" id="{23B0EDC6-F6B7-45ED-A453-FEECB409FC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Footer Placeholder 5">
            <a:extLst>
              <a:ext uri="{FF2B5EF4-FFF2-40B4-BE49-F238E27FC236}">
                <a16:creationId xmlns="" xmlns:a16="http://schemas.microsoft.com/office/drawing/2014/main" id="{14608162-3F7A-4DD9-A2AF-3CE1619F9704}"/>
              </a:ext>
            </a:extLst>
          </p:cNvPr>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14090104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hlinkClick r:id="rId2"/>
              </a:rPr>
              <a:t>www.gtequity.org</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71571" y="611659"/>
            <a:ext cx="6872678" cy="4454014"/>
          </a:xfrm>
          <a:prstGeom prst="rect">
            <a:avLst/>
          </a:prstGeom>
          <a:effectLst>
            <a:glow rad="101600">
              <a:schemeClr val="tx1">
                <a:lumMod val="65000"/>
                <a:lumOff val="35000"/>
                <a:alpha val="60000"/>
              </a:schemeClr>
            </a:glow>
            <a:outerShdw blurRad="50800" dist="38100" dir="2700000" algn="tl" rotWithShape="0">
              <a:prstClr val="black">
                <a:alpha val="40000"/>
              </a:prstClr>
            </a:outerShdw>
          </a:effectLst>
        </p:spPr>
      </p:pic>
      <p:pic>
        <p:nvPicPr>
          <p:cNvPr id="5" name="Picture 2">
            <a:extLst>
              <a:ext uri="{FF2B5EF4-FFF2-40B4-BE49-F238E27FC236}">
                <a16:creationId xmlns="" xmlns:a16="http://schemas.microsoft.com/office/drawing/2014/main" id="{52C81E86-B2CE-4455-9F88-07524784286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Footer Placeholder 5">
            <a:extLst>
              <a:ext uri="{FF2B5EF4-FFF2-40B4-BE49-F238E27FC236}">
                <a16:creationId xmlns="" xmlns:a16="http://schemas.microsoft.com/office/drawing/2014/main" id="{A394B6A9-77AB-4D57-BE23-53A2C87EA54D}"/>
              </a:ext>
            </a:extLst>
          </p:cNvPr>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9370459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Jigsaw Reading</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5176" t="5361" r="5907" b="52440"/>
          <a:stretch/>
        </p:blipFill>
        <p:spPr>
          <a:xfrm>
            <a:off x="1340356" y="817685"/>
            <a:ext cx="6388081" cy="39232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2">
            <a:extLst>
              <a:ext uri="{FF2B5EF4-FFF2-40B4-BE49-F238E27FC236}">
                <a16:creationId xmlns="" xmlns:a16="http://schemas.microsoft.com/office/drawing/2014/main" id="{C9DE17D6-B139-432E-963B-933225CE8D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oter Placeholder 5">
            <a:extLst>
              <a:ext uri="{FF2B5EF4-FFF2-40B4-BE49-F238E27FC236}">
                <a16:creationId xmlns="" xmlns:a16="http://schemas.microsoft.com/office/drawing/2014/main" id="{F34CAB3F-2AB1-410F-9DB6-826FC079CF17}"/>
              </a:ext>
            </a:extLst>
          </p:cNvPr>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14332948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Jigsaw Reading</a:t>
            </a:r>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i="1" dirty="0"/>
              <a:t>Identifying ELLs in Gifted and Talented Programs</a:t>
            </a:r>
          </a:p>
          <a:p>
            <a:pPr marL="0" marR="0" lvl="0" indent="0" defTabSz="914400" eaLnBrk="1" fontAlgn="auto" latinLnBrk="0" hangingPunct="1">
              <a:lnSpc>
                <a:spcPct val="100000"/>
              </a:lnSpc>
              <a:spcBef>
                <a:spcPts val="0"/>
              </a:spcBef>
              <a:spcAft>
                <a:spcPts val="0"/>
              </a:spcAft>
              <a:buClrTx/>
              <a:buSzTx/>
              <a:buFontTx/>
              <a:buNone/>
              <a:tabLst/>
              <a:defRPr/>
            </a:pPr>
            <a:r>
              <a:rPr lang="en-US" b="1" i="1" dirty="0"/>
              <a:t>By Sam Savage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457200" indent="-457200">
              <a:spcBef>
                <a:spcPts val="0"/>
              </a:spcBef>
              <a:buClrTx/>
              <a:buFont typeface="+mj-lt"/>
              <a:buAutoNum type="arabicPeriod"/>
            </a:pPr>
            <a:r>
              <a:rPr lang="en-US" dirty="0"/>
              <a:t>Introduction (Paragraphs 1-3)</a:t>
            </a:r>
          </a:p>
          <a:p>
            <a:pPr marL="457200" indent="-457200">
              <a:spcBef>
                <a:spcPts val="0"/>
              </a:spcBef>
              <a:buClrTx/>
              <a:buFont typeface="+mj-lt"/>
              <a:buAutoNum type="arabicPeriod"/>
            </a:pPr>
            <a:r>
              <a:rPr lang="en-US" dirty="0"/>
              <a:t>Introduction (Paragraphs 4-6)</a:t>
            </a:r>
          </a:p>
          <a:p>
            <a:pPr marL="457200" indent="-457200">
              <a:spcBef>
                <a:spcPts val="0"/>
              </a:spcBef>
              <a:buClrTx/>
              <a:buFont typeface="+mj-lt"/>
              <a:buAutoNum type="arabicPeriod"/>
            </a:pPr>
            <a:r>
              <a:rPr lang="en-US" dirty="0"/>
              <a:t>The Role of Public Schools</a:t>
            </a:r>
          </a:p>
          <a:p>
            <a:pPr marL="457200" indent="-457200">
              <a:spcBef>
                <a:spcPts val="0"/>
              </a:spcBef>
              <a:buClrTx/>
              <a:buFont typeface="+mj-lt"/>
              <a:buAutoNum type="arabicPeriod"/>
            </a:pPr>
            <a:r>
              <a:rPr lang="en-US" dirty="0"/>
              <a:t>Use of IQ Tests</a:t>
            </a:r>
          </a:p>
          <a:p>
            <a:pPr marL="457200" indent="-457200">
              <a:spcBef>
                <a:spcPts val="0"/>
              </a:spcBef>
              <a:buClrTx/>
              <a:buFont typeface="+mj-lt"/>
              <a:buAutoNum type="arabicPeriod"/>
            </a:pPr>
            <a:r>
              <a:rPr lang="en-US" dirty="0"/>
              <a:t>Recommendations for Identifying GT ELLs</a:t>
            </a:r>
          </a:p>
          <a:p>
            <a:pPr marL="457200" indent="-457200">
              <a:spcBef>
                <a:spcPts val="0"/>
              </a:spcBef>
              <a:buClrTx/>
              <a:buFont typeface="+mj-lt"/>
              <a:buAutoNum type="arabicPeriod"/>
            </a:pPr>
            <a:r>
              <a:rPr lang="en-US" dirty="0"/>
              <a:t>Recommendations for Future Research</a:t>
            </a:r>
          </a:p>
        </p:txBody>
      </p:sp>
      <p:pic>
        <p:nvPicPr>
          <p:cNvPr id="4" name="Picture 2">
            <a:extLst>
              <a:ext uri="{FF2B5EF4-FFF2-40B4-BE49-F238E27FC236}">
                <a16:creationId xmlns="" xmlns:a16="http://schemas.microsoft.com/office/drawing/2014/main" id="{A49F3E83-127E-4A3F-B850-5278CC5F2B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oter Placeholder 5">
            <a:extLst>
              <a:ext uri="{FF2B5EF4-FFF2-40B4-BE49-F238E27FC236}">
                <a16:creationId xmlns="" xmlns:a16="http://schemas.microsoft.com/office/drawing/2014/main" id="{E4C3E00F-6F42-496F-B375-7787A27E93FC}"/>
              </a:ext>
            </a:extLst>
          </p:cNvPr>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10621562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1143000" y="2033779"/>
            <a:ext cx="6858000" cy="2423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Aft>
                <a:spcPts val="300"/>
              </a:spcAft>
            </a:pPr>
            <a:r>
              <a:rPr lang="en-US" altLang="en-US" sz="3600" b="1" dirty="0"/>
              <a:t>Comparison of Attributes of</a:t>
            </a:r>
          </a:p>
          <a:p>
            <a:pPr algn="ctr">
              <a:spcAft>
                <a:spcPts val="300"/>
              </a:spcAft>
            </a:pPr>
            <a:r>
              <a:rPr lang="en-US" altLang="en-US" sz="3600" b="1" dirty="0"/>
              <a:t>Gifted/Talented Students </a:t>
            </a:r>
          </a:p>
          <a:p>
            <a:pPr algn="ctr">
              <a:spcAft>
                <a:spcPts val="300"/>
              </a:spcAft>
            </a:pPr>
            <a:r>
              <a:rPr lang="en-US" altLang="en-US" sz="3600" b="1" dirty="0"/>
              <a:t>and Gifted/Talented Students </a:t>
            </a:r>
          </a:p>
          <a:p>
            <a:pPr algn="ctr">
              <a:spcAft>
                <a:spcPts val="300"/>
              </a:spcAft>
            </a:pPr>
            <a:r>
              <a:rPr lang="en-US" altLang="en-US" sz="3600" b="1" dirty="0"/>
              <a:t>from Poverty</a:t>
            </a:r>
          </a:p>
        </p:txBody>
      </p:sp>
      <p:pic>
        <p:nvPicPr>
          <p:cNvPr id="3" name="Picture 2">
            <a:extLst>
              <a:ext uri="{FF2B5EF4-FFF2-40B4-BE49-F238E27FC236}">
                <a16:creationId xmlns="" xmlns:a16="http://schemas.microsoft.com/office/drawing/2014/main" id="{DA478DBA-77C9-4893-BFA2-48960129D8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Footer Placeholder 5">
            <a:extLst>
              <a:ext uri="{FF2B5EF4-FFF2-40B4-BE49-F238E27FC236}">
                <a16:creationId xmlns="" xmlns:a16="http://schemas.microsoft.com/office/drawing/2014/main" id="{02769763-9F8B-42E1-8400-C3BD9C1D16AA}"/>
              </a:ext>
            </a:extLst>
          </p:cNvPr>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35632812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1473994" y="133077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US" altLang="en-US">
              <a:latin typeface="Times" panose="02020603050405020304" pitchFamily="18" charset="0"/>
            </a:endParaRPr>
          </a:p>
        </p:txBody>
      </p:sp>
      <p:graphicFrame>
        <p:nvGraphicFramePr>
          <p:cNvPr id="90115" name="Group 3"/>
          <p:cNvGraphicFramePr>
            <a:graphicFrameLocks noGrp="1"/>
          </p:cNvGraphicFramePr>
          <p:nvPr>
            <p:extLst>
              <p:ext uri="{D42A27DB-BD31-4B8C-83A1-F6EECF244321}">
                <p14:modId xmlns:p14="http://schemas.microsoft.com/office/powerpoint/2010/main" val="2859488575"/>
              </p:ext>
            </p:extLst>
          </p:nvPr>
        </p:nvGraphicFramePr>
        <p:xfrm>
          <a:off x="1543050" y="1628431"/>
          <a:ext cx="5943600" cy="3956050"/>
        </p:xfrm>
        <a:graphic>
          <a:graphicData uri="http://schemas.openxmlformats.org/drawingml/2006/table">
            <a:tbl>
              <a:tblPr/>
              <a:tblGrid>
                <a:gridCol w="1371600">
                  <a:extLst>
                    <a:ext uri="{9D8B030D-6E8A-4147-A177-3AD203B41FA5}">
                      <a16:colId xmlns="" xmlns:a16="http://schemas.microsoft.com/office/drawing/2014/main" val="20000"/>
                    </a:ext>
                  </a:extLst>
                </a:gridCol>
                <a:gridCol w="2228850">
                  <a:extLst>
                    <a:ext uri="{9D8B030D-6E8A-4147-A177-3AD203B41FA5}">
                      <a16:colId xmlns="" xmlns:a16="http://schemas.microsoft.com/office/drawing/2014/main" val="20001"/>
                    </a:ext>
                  </a:extLst>
                </a:gridCol>
                <a:gridCol w="2343150">
                  <a:extLst>
                    <a:ext uri="{9D8B030D-6E8A-4147-A177-3AD203B41FA5}">
                      <a16:colId xmlns="" xmlns:a16="http://schemas.microsoft.com/office/drawing/2014/main" val="20002"/>
                    </a:ext>
                  </a:extLst>
                </a:gridCol>
              </a:tblGrid>
              <a:tr h="914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1700" b="1" i="0" u="none" strike="noStrike" cap="none" normalizeH="0" baseline="0" dirty="0">
                          <a:ln>
                            <a:noFill/>
                          </a:ln>
                          <a:solidFill>
                            <a:schemeClr val="bg1"/>
                          </a:solidFill>
                          <a:effectLst/>
                          <a:latin typeface="+mn-lt"/>
                        </a:rPr>
                        <a:t>Attribute</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500"/>
                        </a:spcBef>
                        <a:spcAft>
                          <a:spcPts val="500"/>
                        </a:spcAft>
                        <a:buClrTx/>
                        <a:buSzTx/>
                        <a:buFont typeface="Symbol" panose="05050102010706020507" pitchFamily="18" charset="2"/>
                        <a:buNone/>
                        <a:tabLst/>
                      </a:pPr>
                      <a:r>
                        <a:rPr kumimoji="0" lang="en-US" altLang="en-US" sz="1700" b="1" i="0" u="none" strike="noStrike" cap="none" normalizeH="0" baseline="0">
                          <a:ln>
                            <a:noFill/>
                          </a:ln>
                          <a:solidFill>
                            <a:schemeClr val="bg1"/>
                          </a:solidFill>
                          <a:effectLst/>
                          <a:latin typeface="+mn-lt"/>
                        </a:rPr>
                        <a:t>Gifted/Talented</a:t>
                      </a:r>
                    </a:p>
                    <a:p>
                      <a:pPr marL="0" marR="0" lvl="0" indent="0" algn="ctr" defTabSz="914400" rtl="0" eaLnBrk="1" fontAlgn="base" latinLnBrk="0" hangingPunct="1">
                        <a:lnSpc>
                          <a:spcPct val="100000"/>
                        </a:lnSpc>
                        <a:spcBef>
                          <a:spcPts val="500"/>
                        </a:spcBef>
                        <a:spcAft>
                          <a:spcPts val="500"/>
                        </a:spcAft>
                        <a:buClrTx/>
                        <a:buSzTx/>
                        <a:buFont typeface="Symbol" panose="05050102010706020507" pitchFamily="18" charset="2"/>
                        <a:buNone/>
                        <a:tabLst/>
                      </a:pPr>
                      <a:r>
                        <a:rPr kumimoji="0" lang="en-US" altLang="en-US" sz="1400" b="1" i="0" u="none" strike="noStrike" cap="none" normalizeH="0" baseline="0">
                          <a:ln>
                            <a:noFill/>
                          </a:ln>
                          <a:solidFill>
                            <a:schemeClr val="bg1"/>
                          </a:solidFill>
                          <a:effectLst/>
                          <a:latin typeface="+mn-lt"/>
                        </a:rPr>
                        <a:t>(Kingore, 1993)</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1700" b="1" i="0" u="none" strike="noStrike" cap="none" normalizeH="0" baseline="0">
                          <a:ln>
                            <a:noFill/>
                          </a:ln>
                          <a:solidFill>
                            <a:schemeClr val="bg1"/>
                          </a:solidFill>
                          <a:effectLst/>
                          <a:latin typeface="+mn-lt"/>
                        </a:rPr>
                        <a:t>Gifted/Talented from Poverty</a:t>
                      </a: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1400" b="1" i="0" u="none" strike="noStrike" cap="none" normalizeH="0" baseline="0">
                          <a:ln>
                            <a:noFill/>
                          </a:ln>
                          <a:solidFill>
                            <a:schemeClr val="bg1"/>
                          </a:solidFill>
                          <a:effectLst/>
                          <a:latin typeface="+mn-lt"/>
                        </a:rPr>
                        <a:t>(Slocumb &amp; Payne, 2000)</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0"/>
                  </a:ext>
                </a:extLst>
              </a:tr>
              <a:tr h="30289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500"/>
                        </a:spcBef>
                        <a:spcAft>
                          <a:spcPts val="500"/>
                        </a:spcAft>
                        <a:buClrTx/>
                        <a:buSzTx/>
                        <a:buFontTx/>
                        <a:buNone/>
                        <a:tabLst/>
                      </a:pPr>
                      <a:endParaRPr kumimoji="0" lang="en-US" altLang="en-US" sz="1400" b="0" i="0" u="none" strike="noStrike" cap="none" normalizeH="0" baseline="0" dirty="0">
                        <a:ln>
                          <a:noFill/>
                        </a:ln>
                        <a:solidFill>
                          <a:srgbClr val="000000"/>
                        </a:solidFill>
                        <a:effectLst/>
                        <a:latin typeface="+mn-lt"/>
                      </a:endParaRPr>
                    </a:p>
                    <a:p>
                      <a:pPr marL="0" marR="0" lvl="0" indent="0" algn="l" defTabSz="914400" rtl="0" eaLnBrk="1" fontAlgn="base" latinLnBrk="0" hangingPunct="1">
                        <a:lnSpc>
                          <a:spcPct val="100000"/>
                        </a:lnSpc>
                        <a:spcBef>
                          <a:spcPts val="500"/>
                        </a:spcBef>
                        <a:spcAft>
                          <a:spcPts val="500"/>
                        </a:spcAft>
                        <a:buClrTx/>
                        <a:buSzTx/>
                        <a:buFontTx/>
                        <a:buNone/>
                        <a:tabLst/>
                      </a:pPr>
                      <a:r>
                        <a:rPr kumimoji="0" lang="en-US" altLang="en-US" sz="2000" b="1" i="0" u="none" strike="noStrike" cap="none" normalizeH="0" baseline="0" dirty="0">
                          <a:ln>
                            <a:noFill/>
                          </a:ln>
                          <a:solidFill>
                            <a:srgbClr val="00B050"/>
                          </a:solidFill>
                          <a:effectLst/>
                          <a:latin typeface="+mn-lt"/>
                        </a:rPr>
                        <a:t>Advanced language</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A2C36"/>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500"/>
                        </a:spcBef>
                        <a:spcAft>
                          <a:spcPts val="500"/>
                        </a:spcAft>
                        <a:buClrTx/>
                        <a:buSzTx/>
                        <a:buFont typeface="Symbol" panose="05050102010706020507" pitchFamily="18" charset="2"/>
                        <a:buNone/>
                        <a:tabLst/>
                      </a:pPr>
                      <a:endParaRPr kumimoji="0" lang="en-US" altLang="en-US" sz="1400" b="0" i="0" u="none" strike="noStrike" cap="none" normalizeH="0" baseline="0" dirty="0">
                        <a:ln>
                          <a:noFill/>
                        </a:ln>
                        <a:solidFill>
                          <a:srgbClr val="000000"/>
                        </a:solidFill>
                        <a:effectLst/>
                        <a:latin typeface="+mn-lt"/>
                      </a:endParaRPr>
                    </a:p>
                    <a:p>
                      <a:pPr marL="0" marR="0" lvl="0" indent="0" algn="l" defTabSz="914400" rtl="0" eaLnBrk="1" fontAlgn="base" latinLnBrk="0" hangingPunct="1">
                        <a:lnSpc>
                          <a:spcPct val="100000"/>
                        </a:lnSpc>
                        <a:spcBef>
                          <a:spcPts val="500"/>
                        </a:spcBef>
                        <a:spcAft>
                          <a:spcPts val="500"/>
                        </a:spcAft>
                        <a:buClrTx/>
                        <a:buSzTx/>
                        <a:buFont typeface="Symbol" panose="05050102010706020507" pitchFamily="18" charset="2"/>
                        <a:buNone/>
                        <a:tabLst/>
                      </a:pPr>
                      <a:r>
                        <a:rPr kumimoji="0" lang="en-US" altLang="en-US" sz="1700" b="0" i="0" u="none" strike="noStrike" cap="none" normalizeH="0" baseline="0" dirty="0">
                          <a:ln>
                            <a:noFill/>
                          </a:ln>
                          <a:solidFill>
                            <a:srgbClr val="000000"/>
                          </a:solidFill>
                          <a:effectLst/>
                          <a:latin typeface="+mn-lt"/>
                        </a:rPr>
                        <a:t>Displays advanced vocabulary</a:t>
                      </a:r>
                    </a:p>
                    <a:p>
                      <a:pPr marL="0" marR="0" lvl="0" indent="0" algn="l" defTabSz="914400" rtl="0" eaLnBrk="1" fontAlgn="base" latinLnBrk="0" hangingPunct="1">
                        <a:lnSpc>
                          <a:spcPct val="100000"/>
                        </a:lnSpc>
                        <a:spcBef>
                          <a:spcPts val="500"/>
                        </a:spcBef>
                        <a:spcAft>
                          <a:spcPts val="500"/>
                        </a:spcAft>
                        <a:buClrTx/>
                        <a:buSzTx/>
                        <a:buFontTx/>
                        <a:buNone/>
                        <a:tabLst/>
                      </a:pPr>
                      <a:r>
                        <a:rPr kumimoji="0" lang="en-US" altLang="en-US" sz="1700" b="0" i="0" u="none" strike="noStrike" cap="none" normalizeH="0" baseline="0" dirty="0">
                          <a:ln>
                            <a:noFill/>
                          </a:ln>
                          <a:solidFill>
                            <a:srgbClr val="000000"/>
                          </a:solidFill>
                          <a:effectLst/>
                          <a:latin typeface="+mn-lt"/>
                        </a:rPr>
                        <a:t>Uses complex sentences effectively</a:t>
                      </a:r>
                    </a:p>
                    <a:p>
                      <a:pPr marL="0" marR="0" lvl="0" indent="0" algn="l" defTabSz="914400" rtl="0" eaLnBrk="1" fontAlgn="base" latinLnBrk="0" hangingPunct="1">
                        <a:lnSpc>
                          <a:spcPct val="100000"/>
                        </a:lnSpc>
                        <a:spcBef>
                          <a:spcPts val="500"/>
                        </a:spcBef>
                        <a:spcAft>
                          <a:spcPts val="500"/>
                        </a:spcAft>
                        <a:buClrTx/>
                        <a:buSzTx/>
                        <a:buFontTx/>
                        <a:buNone/>
                        <a:tabLst/>
                      </a:pPr>
                      <a:r>
                        <a:rPr kumimoji="0" lang="en-US" altLang="en-US" sz="1700" b="0" i="0" u="none" strike="noStrike" cap="none" normalizeH="0" baseline="0" dirty="0">
                          <a:ln>
                            <a:noFill/>
                          </a:ln>
                          <a:solidFill>
                            <a:srgbClr val="000000"/>
                          </a:solidFill>
                          <a:effectLst/>
                          <a:latin typeface="+mn-lt"/>
                        </a:rPr>
                        <a:t>Naturally uses metaphors and analogies to express relationships</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4ECEC"/>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500"/>
                        </a:spcBef>
                        <a:spcAft>
                          <a:spcPts val="500"/>
                        </a:spcAft>
                        <a:buClrTx/>
                        <a:buSzTx/>
                        <a:buFontTx/>
                        <a:buNone/>
                        <a:tabLst/>
                      </a:pPr>
                      <a:endParaRPr kumimoji="0" lang="en-US" altLang="en-US" sz="1400" b="0" i="0" u="none" strike="noStrike" cap="none" normalizeH="0" baseline="0" dirty="0">
                        <a:ln>
                          <a:noFill/>
                        </a:ln>
                        <a:solidFill>
                          <a:srgbClr val="92D050"/>
                        </a:solidFill>
                        <a:effectLst/>
                        <a:latin typeface="+mn-lt"/>
                        <a:cs typeface="Times New Roman" panose="02020603050405020304" pitchFamily="18" charset="0"/>
                        <a:sym typeface="Symbol" panose="05050102010706020507" pitchFamily="18" charset="2"/>
                      </a:endParaRPr>
                    </a:p>
                    <a:p>
                      <a:pPr marL="0" marR="0" lvl="0" indent="0" algn="l" defTabSz="914400" rtl="0" eaLnBrk="1" fontAlgn="base" latinLnBrk="0" hangingPunct="1">
                        <a:lnSpc>
                          <a:spcPct val="100000"/>
                        </a:lnSpc>
                        <a:spcBef>
                          <a:spcPts val="500"/>
                        </a:spcBef>
                        <a:spcAft>
                          <a:spcPts val="500"/>
                        </a:spcAft>
                        <a:buClrTx/>
                        <a:buSzTx/>
                        <a:buFontTx/>
                        <a:buNone/>
                        <a:tabLst/>
                      </a:pPr>
                      <a:r>
                        <a:rPr kumimoji="0" lang="en-US" altLang="en-US" sz="1700" b="0" i="0" u="none" strike="noStrike" cap="none" normalizeH="0" baseline="0" dirty="0">
                          <a:ln>
                            <a:noFill/>
                          </a:ln>
                          <a:solidFill>
                            <a:srgbClr val="00B050"/>
                          </a:solidFill>
                          <a:effectLst/>
                          <a:latin typeface="+mn-lt"/>
                        </a:rPr>
                        <a:t>Limits vocabulary to casual register</a:t>
                      </a:r>
                    </a:p>
                    <a:p>
                      <a:pPr marL="0" marR="0" lvl="0" indent="0" algn="l" defTabSz="914400" rtl="0" eaLnBrk="1" fontAlgn="base" latinLnBrk="0" hangingPunct="1">
                        <a:lnSpc>
                          <a:spcPct val="100000"/>
                        </a:lnSpc>
                        <a:spcBef>
                          <a:spcPts val="500"/>
                        </a:spcBef>
                        <a:spcAft>
                          <a:spcPts val="500"/>
                        </a:spcAft>
                        <a:buClrTx/>
                        <a:buSzTx/>
                        <a:buFontTx/>
                        <a:buNone/>
                        <a:tabLst/>
                      </a:pPr>
                      <a:r>
                        <a:rPr kumimoji="0" lang="en-US" altLang="en-US" sz="1700" b="0" i="0" u="none" strike="noStrike" cap="none" normalizeH="0" baseline="0" dirty="0">
                          <a:ln>
                            <a:noFill/>
                          </a:ln>
                          <a:solidFill>
                            <a:srgbClr val="00B050"/>
                          </a:solidFill>
                          <a:effectLst/>
                          <a:latin typeface="+mn-lt"/>
                        </a:rPr>
                        <a:t>Lacks cause and effect relationships in sentence structure </a:t>
                      </a:r>
                    </a:p>
                    <a:p>
                      <a:pPr marL="0" marR="0" lvl="0" indent="0" algn="l" defTabSz="914400" rtl="0" eaLnBrk="1" fontAlgn="base" latinLnBrk="0" hangingPunct="1">
                        <a:lnSpc>
                          <a:spcPct val="100000"/>
                        </a:lnSpc>
                        <a:spcBef>
                          <a:spcPts val="500"/>
                        </a:spcBef>
                        <a:spcAft>
                          <a:spcPts val="500"/>
                        </a:spcAft>
                        <a:buClrTx/>
                        <a:buSzTx/>
                        <a:buFontTx/>
                        <a:buNone/>
                        <a:tabLst/>
                      </a:pPr>
                      <a:r>
                        <a:rPr kumimoji="0" lang="en-US" altLang="en-US" sz="1700" b="0" i="0" u="none" strike="noStrike" cap="none" normalizeH="0" baseline="0" dirty="0">
                          <a:ln>
                            <a:noFill/>
                          </a:ln>
                          <a:solidFill>
                            <a:srgbClr val="00B050"/>
                          </a:solidFill>
                          <a:effectLst/>
                          <a:latin typeface="+mn-lt"/>
                        </a:rPr>
                        <a:t>Uses figurative language to reflect comparisons to people and entertainers</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bl>
          </a:graphicData>
        </a:graphic>
      </p:graphicFrame>
      <p:sp>
        <p:nvSpPr>
          <p:cNvPr id="90129" name="Text Box 17"/>
          <p:cNvSpPr txBox="1">
            <a:spLocks noChangeArrowheads="1"/>
          </p:cNvSpPr>
          <p:nvPr/>
        </p:nvSpPr>
        <p:spPr bwMode="auto">
          <a:xfrm>
            <a:off x="799163" y="551549"/>
            <a:ext cx="750642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a:solidFill>
                  <a:schemeClr val="tx2"/>
                </a:solidFill>
              </a:rPr>
              <a:t>Comparison of Attributes of Gifted/Talented Students and Gifted/Talented Students from Poverty</a:t>
            </a:r>
          </a:p>
        </p:txBody>
      </p:sp>
      <p:pic>
        <p:nvPicPr>
          <p:cNvPr id="5" name="Picture 2">
            <a:extLst>
              <a:ext uri="{FF2B5EF4-FFF2-40B4-BE49-F238E27FC236}">
                <a16:creationId xmlns="" xmlns:a16="http://schemas.microsoft.com/office/drawing/2014/main" id="{7F6BBBEB-325B-431E-874D-A6628D82F7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Footer Placeholder 5">
            <a:extLst>
              <a:ext uri="{FF2B5EF4-FFF2-40B4-BE49-F238E27FC236}">
                <a16:creationId xmlns="" xmlns:a16="http://schemas.microsoft.com/office/drawing/2014/main" id="{6A3869B3-C3FB-43AF-A1C1-878B70393189}"/>
              </a:ext>
            </a:extLst>
          </p:cNvPr>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23504509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1302544" y="59402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US" altLang="en-US">
              <a:latin typeface="Times" panose="02020603050405020304" pitchFamily="18" charset="0"/>
            </a:endParaRPr>
          </a:p>
        </p:txBody>
      </p:sp>
      <p:graphicFrame>
        <p:nvGraphicFramePr>
          <p:cNvPr id="92163" name="Group 3"/>
          <p:cNvGraphicFramePr>
            <a:graphicFrameLocks noGrp="1"/>
          </p:cNvGraphicFramePr>
          <p:nvPr>
            <p:extLst>
              <p:ext uri="{D42A27DB-BD31-4B8C-83A1-F6EECF244321}">
                <p14:modId xmlns:p14="http://schemas.microsoft.com/office/powerpoint/2010/main" val="421571871"/>
              </p:ext>
            </p:extLst>
          </p:nvPr>
        </p:nvGraphicFramePr>
        <p:xfrm>
          <a:off x="1109472" y="1609625"/>
          <a:ext cx="6937249" cy="3913759"/>
        </p:xfrm>
        <a:graphic>
          <a:graphicData uri="http://schemas.openxmlformats.org/drawingml/2006/table">
            <a:tbl>
              <a:tblPr/>
              <a:tblGrid>
                <a:gridCol w="1701589">
                  <a:extLst>
                    <a:ext uri="{9D8B030D-6E8A-4147-A177-3AD203B41FA5}">
                      <a16:colId xmlns="" xmlns:a16="http://schemas.microsoft.com/office/drawing/2014/main" val="20000"/>
                    </a:ext>
                  </a:extLst>
                </a:gridCol>
                <a:gridCol w="2552384">
                  <a:extLst>
                    <a:ext uri="{9D8B030D-6E8A-4147-A177-3AD203B41FA5}">
                      <a16:colId xmlns="" xmlns:a16="http://schemas.microsoft.com/office/drawing/2014/main" val="20001"/>
                    </a:ext>
                  </a:extLst>
                </a:gridCol>
                <a:gridCol w="2683276">
                  <a:extLst>
                    <a:ext uri="{9D8B030D-6E8A-4147-A177-3AD203B41FA5}">
                      <a16:colId xmlns="" xmlns:a16="http://schemas.microsoft.com/office/drawing/2014/main" val="20002"/>
                    </a:ext>
                  </a:extLst>
                </a:gridCol>
              </a:tblGrid>
              <a:tr h="88392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1700" b="1" i="0" u="none" strike="noStrike" cap="none" normalizeH="0" baseline="0" dirty="0">
                          <a:ln>
                            <a:noFill/>
                          </a:ln>
                          <a:solidFill>
                            <a:schemeClr val="bg1"/>
                          </a:solidFill>
                          <a:effectLst/>
                          <a:latin typeface="+mn-lt"/>
                        </a:rPr>
                        <a:t>Attribute</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500"/>
                        </a:spcBef>
                        <a:spcAft>
                          <a:spcPts val="500"/>
                        </a:spcAft>
                        <a:buClrTx/>
                        <a:buSzTx/>
                        <a:buFont typeface="Symbol" panose="05050102010706020507" pitchFamily="18" charset="2"/>
                        <a:buNone/>
                        <a:tabLst/>
                      </a:pPr>
                      <a:r>
                        <a:rPr kumimoji="0" lang="en-US" altLang="en-US" sz="1700" b="1" i="0" u="none" strike="noStrike" cap="none" normalizeH="0" baseline="0">
                          <a:ln>
                            <a:noFill/>
                          </a:ln>
                          <a:solidFill>
                            <a:schemeClr val="bg1"/>
                          </a:solidFill>
                          <a:effectLst/>
                          <a:latin typeface="+mn-lt"/>
                        </a:rPr>
                        <a:t>Gifted/Talented</a:t>
                      </a:r>
                    </a:p>
                    <a:p>
                      <a:pPr marL="0" marR="0" lvl="0" indent="0" algn="ctr" defTabSz="914400" rtl="0" eaLnBrk="1" fontAlgn="base" latinLnBrk="0" hangingPunct="1">
                        <a:lnSpc>
                          <a:spcPct val="100000"/>
                        </a:lnSpc>
                        <a:spcBef>
                          <a:spcPts val="500"/>
                        </a:spcBef>
                        <a:spcAft>
                          <a:spcPts val="500"/>
                        </a:spcAft>
                        <a:buClrTx/>
                        <a:buSzTx/>
                        <a:buFont typeface="Symbol" panose="05050102010706020507" pitchFamily="18" charset="2"/>
                        <a:buNone/>
                        <a:tabLst/>
                      </a:pPr>
                      <a:r>
                        <a:rPr kumimoji="0" lang="en-US" altLang="en-US" sz="1700" b="1" i="0" u="none" strike="noStrike" cap="none" normalizeH="0" baseline="0">
                          <a:ln>
                            <a:noFill/>
                          </a:ln>
                          <a:solidFill>
                            <a:schemeClr val="bg1"/>
                          </a:solidFill>
                          <a:effectLst/>
                          <a:latin typeface="+mn-lt"/>
                        </a:rPr>
                        <a:t>(Kingore, 1993)</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1700" b="1" i="0" u="none" strike="noStrike" cap="none" normalizeH="0" baseline="0">
                          <a:ln>
                            <a:noFill/>
                          </a:ln>
                          <a:solidFill>
                            <a:schemeClr val="bg1"/>
                          </a:solidFill>
                          <a:effectLst/>
                          <a:latin typeface="+mn-lt"/>
                        </a:rPr>
                        <a:t>Gifted/Talented from Poverty</a:t>
                      </a: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1700" b="1" i="0" u="none" strike="noStrike" cap="none" normalizeH="0" baseline="0">
                          <a:ln>
                            <a:noFill/>
                          </a:ln>
                          <a:solidFill>
                            <a:schemeClr val="bg1"/>
                          </a:solidFill>
                          <a:effectLst/>
                          <a:latin typeface="+mn-lt"/>
                        </a:rPr>
                        <a:t>(Slocumb &amp; Payne, 2000)</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0"/>
                  </a:ext>
                </a:extLst>
              </a:tr>
              <a:tr h="294093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500"/>
                        </a:spcBef>
                        <a:spcAft>
                          <a:spcPts val="500"/>
                        </a:spcAft>
                        <a:buClrTx/>
                        <a:buSzTx/>
                        <a:buFontTx/>
                        <a:buNone/>
                        <a:tabLst/>
                      </a:pPr>
                      <a:endParaRPr kumimoji="0" lang="en-US" altLang="en-US" sz="1700" b="0" i="0" u="none" strike="noStrike" cap="none" normalizeH="0" baseline="0" dirty="0">
                        <a:ln>
                          <a:noFill/>
                        </a:ln>
                        <a:solidFill>
                          <a:srgbClr val="000000"/>
                        </a:solidFill>
                        <a:effectLst/>
                        <a:latin typeface="+mn-lt"/>
                      </a:endParaRPr>
                    </a:p>
                    <a:p>
                      <a:pPr marL="0" marR="0" lvl="0" indent="0" algn="l" defTabSz="914400" rtl="0" eaLnBrk="1" fontAlgn="base" latinLnBrk="0" hangingPunct="1">
                        <a:lnSpc>
                          <a:spcPct val="100000"/>
                        </a:lnSpc>
                        <a:spcBef>
                          <a:spcPts val="500"/>
                        </a:spcBef>
                        <a:spcAft>
                          <a:spcPts val="500"/>
                        </a:spcAft>
                        <a:buClrTx/>
                        <a:buSzTx/>
                        <a:buFontTx/>
                        <a:buNone/>
                        <a:tabLst/>
                      </a:pPr>
                      <a:r>
                        <a:rPr kumimoji="0" lang="en-US" altLang="en-US" sz="1700" b="1" i="0" u="none" strike="noStrike" cap="none" normalizeH="0" baseline="0" dirty="0">
                          <a:ln>
                            <a:noFill/>
                          </a:ln>
                          <a:solidFill>
                            <a:srgbClr val="00B050"/>
                          </a:solidFill>
                          <a:effectLst/>
                          <a:latin typeface="+mn-lt"/>
                        </a:rPr>
                        <a:t>Perspective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700" b="0" i="0" u="none" strike="noStrike" cap="none" normalizeH="0" baseline="0" dirty="0">
                        <a:ln>
                          <a:noFill/>
                        </a:ln>
                        <a:solidFill>
                          <a:schemeClr val="bg1"/>
                        </a:solidFill>
                        <a:effectLst/>
                        <a:latin typeface="+mn-lt"/>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A2C36"/>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500"/>
                        </a:spcBef>
                        <a:spcAft>
                          <a:spcPts val="500"/>
                        </a:spcAft>
                        <a:buClrTx/>
                        <a:buSzTx/>
                        <a:buFontTx/>
                        <a:buNone/>
                        <a:tabLst/>
                      </a:pPr>
                      <a:endParaRPr kumimoji="0" lang="en-US" altLang="en-US" sz="1700" b="0" i="0" u="none" strike="noStrike" cap="none" normalizeH="0" baseline="0" dirty="0">
                        <a:ln>
                          <a:noFill/>
                        </a:ln>
                        <a:solidFill>
                          <a:srgbClr val="000000"/>
                        </a:solidFill>
                        <a:effectLst/>
                        <a:latin typeface="+mn-lt"/>
                        <a:cs typeface="Times New Roman" panose="02020603050405020304" pitchFamily="18" charset="0"/>
                        <a:sym typeface="Symbol" panose="05050102010706020507" pitchFamily="18" charset="2"/>
                      </a:endParaRPr>
                    </a:p>
                    <a:p>
                      <a:pPr marL="0" marR="0" lvl="0" indent="0" algn="l" defTabSz="914400" rtl="0" eaLnBrk="1" fontAlgn="base" latinLnBrk="0" hangingPunct="1">
                        <a:lnSpc>
                          <a:spcPct val="100000"/>
                        </a:lnSpc>
                        <a:spcBef>
                          <a:spcPts val="500"/>
                        </a:spcBef>
                        <a:spcAft>
                          <a:spcPts val="500"/>
                        </a:spcAft>
                        <a:buClrTx/>
                        <a:buSzTx/>
                        <a:buFontTx/>
                        <a:buNone/>
                        <a:tabLst/>
                      </a:pPr>
                      <a:r>
                        <a:rPr kumimoji="0" lang="en-US" altLang="en-US" sz="1700" b="0" i="0" u="none" strike="noStrike" cap="none" normalizeH="0" baseline="0" dirty="0">
                          <a:ln>
                            <a:noFill/>
                          </a:ln>
                          <a:solidFill>
                            <a:srgbClr val="000000"/>
                          </a:solidFill>
                          <a:effectLst/>
                          <a:latin typeface="+mn-lt"/>
                        </a:rPr>
                        <a:t>Displays an ability to understand and incorporate unexpected or unusual points of view through oral language, writing, manipulatives, and/or art</a:t>
                      </a:r>
                      <a:endParaRPr kumimoji="0" lang="en-US" altLang="en-US" sz="1700" b="0" i="0" u="none" strike="noStrike" cap="none" normalizeH="0" baseline="0" dirty="0">
                        <a:ln>
                          <a:noFill/>
                        </a:ln>
                        <a:solidFill>
                          <a:schemeClr val="tx1"/>
                        </a:solidFill>
                        <a:effectLst/>
                        <a:latin typeface="+mn-lt"/>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4ECEC"/>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500"/>
                        </a:spcBef>
                        <a:spcAft>
                          <a:spcPts val="500"/>
                        </a:spcAft>
                        <a:buClrTx/>
                        <a:buSzTx/>
                        <a:buFontTx/>
                        <a:buNone/>
                        <a:tabLst/>
                      </a:pPr>
                      <a:endParaRPr kumimoji="0" lang="en-US" altLang="en-US" sz="1700" b="0" i="0" u="none" strike="noStrike" cap="none" normalizeH="0" baseline="0" dirty="0">
                        <a:ln>
                          <a:noFill/>
                        </a:ln>
                        <a:solidFill>
                          <a:srgbClr val="000000"/>
                        </a:solidFill>
                        <a:effectLst/>
                        <a:latin typeface="+mn-lt"/>
                        <a:cs typeface="Times New Roman" panose="02020603050405020304" pitchFamily="18" charset="0"/>
                        <a:sym typeface="Symbol" panose="05050102010706020507" pitchFamily="18" charset="2"/>
                      </a:endParaRPr>
                    </a:p>
                    <a:p>
                      <a:pPr marL="0" marR="0" lvl="0" indent="0" algn="l" defTabSz="914400" rtl="0" eaLnBrk="1" fontAlgn="base" latinLnBrk="0" hangingPunct="1">
                        <a:lnSpc>
                          <a:spcPct val="100000"/>
                        </a:lnSpc>
                        <a:spcBef>
                          <a:spcPts val="500"/>
                        </a:spcBef>
                        <a:spcAft>
                          <a:spcPts val="500"/>
                        </a:spcAft>
                        <a:buClrTx/>
                        <a:buSzTx/>
                        <a:buFontTx/>
                        <a:buNone/>
                        <a:tabLst/>
                      </a:pPr>
                      <a:r>
                        <a:rPr kumimoji="0" lang="en-US" altLang="en-US" sz="1700" b="0" i="0" u="none" strike="noStrike" cap="none" normalizeH="0" baseline="0" dirty="0">
                          <a:ln>
                            <a:noFill/>
                          </a:ln>
                          <a:solidFill>
                            <a:srgbClr val="00B050"/>
                          </a:solidFill>
                          <a:effectLst/>
                          <a:latin typeface="+mn-lt"/>
                        </a:rPr>
                        <a:t>Incorporates unexpected or unusual points of view through oral language and manipulatives and art (may not do so in writing)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700" b="0" i="0" u="none" strike="noStrike" cap="none" normalizeH="0" baseline="0" dirty="0">
                        <a:ln>
                          <a:noFill/>
                        </a:ln>
                        <a:solidFill>
                          <a:srgbClr val="000000"/>
                        </a:solidFill>
                        <a:effectLst/>
                        <a:latin typeface="+mn-lt"/>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bl>
          </a:graphicData>
        </a:graphic>
      </p:graphicFrame>
      <p:sp>
        <p:nvSpPr>
          <p:cNvPr id="92177" name="Rectangle 17"/>
          <p:cNvSpPr>
            <a:spLocks noChangeArrowheads="1"/>
          </p:cNvSpPr>
          <p:nvPr/>
        </p:nvSpPr>
        <p:spPr bwMode="auto">
          <a:xfrm>
            <a:off x="799162" y="547854"/>
            <a:ext cx="750642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a:solidFill>
                  <a:schemeClr val="tx2"/>
                </a:solidFill>
              </a:rPr>
              <a:t>Comparison of Attributes of Gifted/Talented Students </a:t>
            </a:r>
          </a:p>
          <a:p>
            <a:pPr algn="ctr" eaLnBrk="0" hangingPunct="0"/>
            <a:r>
              <a:rPr lang="en-US" altLang="en-US" sz="2400" b="1" dirty="0">
                <a:solidFill>
                  <a:schemeClr val="tx2"/>
                </a:solidFill>
              </a:rPr>
              <a:t>and Gifted/Talented Students from Poverty</a:t>
            </a:r>
          </a:p>
        </p:txBody>
      </p:sp>
      <p:pic>
        <p:nvPicPr>
          <p:cNvPr id="5" name="Picture 2">
            <a:extLst>
              <a:ext uri="{FF2B5EF4-FFF2-40B4-BE49-F238E27FC236}">
                <a16:creationId xmlns="" xmlns:a16="http://schemas.microsoft.com/office/drawing/2014/main" id="{0B9B2D91-8749-4B09-9555-BF735FE472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Footer Placeholder 5">
            <a:extLst>
              <a:ext uri="{FF2B5EF4-FFF2-40B4-BE49-F238E27FC236}">
                <a16:creationId xmlns="" xmlns:a16="http://schemas.microsoft.com/office/drawing/2014/main" id="{234AC032-30E8-4ED5-A41B-2707C2CC3852}"/>
              </a:ext>
            </a:extLst>
          </p:cNvPr>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29272512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1359694" y="101679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US" altLang="en-US">
              <a:latin typeface="Times" panose="02020603050405020304" pitchFamily="18" charset="0"/>
            </a:endParaRPr>
          </a:p>
        </p:txBody>
      </p:sp>
      <p:graphicFrame>
        <p:nvGraphicFramePr>
          <p:cNvPr id="94211" name="Group 3"/>
          <p:cNvGraphicFramePr>
            <a:graphicFrameLocks noGrp="1"/>
          </p:cNvGraphicFramePr>
          <p:nvPr>
            <p:extLst>
              <p:ext uri="{D42A27DB-BD31-4B8C-83A1-F6EECF244321}">
                <p14:modId xmlns:p14="http://schemas.microsoft.com/office/powerpoint/2010/main" val="1991963212"/>
              </p:ext>
            </p:extLst>
          </p:nvPr>
        </p:nvGraphicFramePr>
        <p:xfrm>
          <a:off x="1235390" y="1794005"/>
          <a:ext cx="6633973" cy="3986530"/>
        </p:xfrm>
        <a:graphic>
          <a:graphicData uri="http://schemas.openxmlformats.org/drawingml/2006/table">
            <a:tbl>
              <a:tblPr/>
              <a:tblGrid>
                <a:gridCol w="1351365">
                  <a:extLst>
                    <a:ext uri="{9D8B030D-6E8A-4147-A177-3AD203B41FA5}">
                      <a16:colId xmlns="" xmlns:a16="http://schemas.microsoft.com/office/drawing/2014/main" val="20000"/>
                    </a:ext>
                  </a:extLst>
                </a:gridCol>
                <a:gridCol w="2758863">
                  <a:extLst>
                    <a:ext uri="{9D8B030D-6E8A-4147-A177-3AD203B41FA5}">
                      <a16:colId xmlns="" xmlns:a16="http://schemas.microsoft.com/office/drawing/2014/main" val="20001"/>
                    </a:ext>
                  </a:extLst>
                </a:gridCol>
                <a:gridCol w="2523745">
                  <a:extLst>
                    <a:ext uri="{9D8B030D-6E8A-4147-A177-3AD203B41FA5}">
                      <a16:colId xmlns="" xmlns:a16="http://schemas.microsoft.com/office/drawing/2014/main" val="20002"/>
                    </a:ext>
                  </a:extLst>
                </a:gridCol>
              </a:tblGrid>
              <a:tr h="88392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1700" b="1" i="0" u="none" strike="noStrike" cap="none" normalizeH="0" baseline="0" dirty="0">
                          <a:ln>
                            <a:noFill/>
                          </a:ln>
                          <a:solidFill>
                            <a:schemeClr val="bg1"/>
                          </a:solidFill>
                          <a:effectLst/>
                          <a:latin typeface="Arial" panose="020B0604020202020204" pitchFamily="34" charset="0"/>
                        </a:rPr>
                        <a:t>Attribute</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500"/>
                        </a:spcBef>
                        <a:spcAft>
                          <a:spcPts val="500"/>
                        </a:spcAft>
                        <a:buClrTx/>
                        <a:buSzTx/>
                        <a:buFont typeface="Symbol" panose="05050102010706020507" pitchFamily="18" charset="2"/>
                        <a:buNone/>
                        <a:tabLst/>
                      </a:pPr>
                      <a:r>
                        <a:rPr kumimoji="0" lang="en-US" altLang="en-US" sz="1700" b="1" i="0" u="none" strike="noStrike" cap="none" normalizeH="0" baseline="0">
                          <a:ln>
                            <a:noFill/>
                          </a:ln>
                          <a:solidFill>
                            <a:schemeClr val="bg1"/>
                          </a:solidFill>
                          <a:effectLst/>
                          <a:latin typeface="Arial" panose="020B0604020202020204" pitchFamily="34" charset="0"/>
                        </a:rPr>
                        <a:t>Gifted/Talented</a:t>
                      </a:r>
                    </a:p>
                    <a:p>
                      <a:pPr marL="0" marR="0" lvl="0" indent="0" algn="ctr" defTabSz="914400" rtl="0" eaLnBrk="1" fontAlgn="base" latinLnBrk="0" hangingPunct="1">
                        <a:lnSpc>
                          <a:spcPct val="100000"/>
                        </a:lnSpc>
                        <a:spcBef>
                          <a:spcPts val="500"/>
                        </a:spcBef>
                        <a:spcAft>
                          <a:spcPts val="500"/>
                        </a:spcAft>
                        <a:buClrTx/>
                        <a:buSzTx/>
                        <a:buFont typeface="Symbol" panose="05050102010706020507" pitchFamily="18" charset="2"/>
                        <a:buNone/>
                        <a:tabLst/>
                      </a:pPr>
                      <a:r>
                        <a:rPr kumimoji="0" lang="en-US" altLang="en-US" sz="1700" b="1" i="0" u="none" strike="noStrike" cap="none" normalizeH="0" baseline="0">
                          <a:ln>
                            <a:noFill/>
                          </a:ln>
                          <a:solidFill>
                            <a:schemeClr val="bg1"/>
                          </a:solidFill>
                          <a:effectLst/>
                          <a:latin typeface="Arial" panose="020B0604020202020204" pitchFamily="34" charset="0"/>
                        </a:rPr>
                        <a:t>(Kingore, 1993)</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1700" b="1" i="0" u="none" strike="noStrike" cap="none" normalizeH="0" baseline="0">
                          <a:ln>
                            <a:noFill/>
                          </a:ln>
                          <a:solidFill>
                            <a:schemeClr val="bg1"/>
                          </a:solidFill>
                          <a:effectLst/>
                          <a:latin typeface="Arial" panose="020B0604020202020204" pitchFamily="34" charset="0"/>
                        </a:rPr>
                        <a:t>Gifted/Talented from Poverty</a:t>
                      </a: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1700" b="1" i="0" u="none" strike="noStrike" cap="none" normalizeH="0" baseline="0">
                          <a:ln>
                            <a:noFill/>
                          </a:ln>
                          <a:solidFill>
                            <a:schemeClr val="bg1"/>
                          </a:solidFill>
                          <a:effectLst/>
                          <a:latin typeface="Arial" panose="020B0604020202020204" pitchFamily="34" charset="0"/>
                        </a:rPr>
                        <a:t>(Slocumb &amp; Payne, 2000)</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0"/>
                  </a:ext>
                </a:extLst>
              </a:tr>
              <a:tr h="275463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500"/>
                        </a:spcBef>
                        <a:spcAft>
                          <a:spcPts val="500"/>
                        </a:spcAft>
                        <a:buClrTx/>
                        <a:buSzTx/>
                        <a:buFontTx/>
                        <a:buNone/>
                        <a:tabLst/>
                      </a:pPr>
                      <a:endParaRPr kumimoji="0" lang="en-US" altLang="en-US" sz="17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1" fontAlgn="base" latinLnBrk="0" hangingPunct="1">
                        <a:lnSpc>
                          <a:spcPct val="100000"/>
                        </a:lnSpc>
                        <a:spcBef>
                          <a:spcPts val="500"/>
                        </a:spcBef>
                        <a:spcAft>
                          <a:spcPts val="500"/>
                        </a:spcAft>
                        <a:buClrTx/>
                        <a:buSzTx/>
                        <a:buFontTx/>
                        <a:buNone/>
                        <a:tabLst/>
                      </a:pPr>
                      <a:r>
                        <a:rPr kumimoji="0" lang="en-US" altLang="en-US" sz="1700" b="1" i="0" u="none" strike="noStrike" cap="none" normalizeH="0" baseline="0" dirty="0">
                          <a:ln>
                            <a:noFill/>
                          </a:ln>
                          <a:solidFill>
                            <a:srgbClr val="00B050"/>
                          </a:solidFill>
                          <a:effectLst/>
                          <a:latin typeface="Arial" panose="020B0604020202020204" pitchFamily="34" charset="0"/>
                        </a:rPr>
                        <a:t>Sensitivity</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A2C36"/>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500"/>
                        </a:spcBef>
                        <a:spcAft>
                          <a:spcPts val="500"/>
                        </a:spcAft>
                        <a:buClrTx/>
                        <a:buSzTx/>
                        <a:buFontTx/>
                        <a:buNone/>
                        <a:tabLst/>
                      </a:pPr>
                      <a:endParaRPr kumimoji="0" lang="en-US" altLang="en-US" sz="17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sym typeface="Symbol" panose="05050102010706020507" pitchFamily="18" charset="2"/>
                      </a:endParaRPr>
                    </a:p>
                    <a:p>
                      <a:pPr marL="0" marR="0" lvl="0" indent="0" algn="l" defTabSz="914400" rtl="0" eaLnBrk="1" fontAlgn="base" latinLnBrk="0" hangingPunct="1">
                        <a:lnSpc>
                          <a:spcPct val="100000"/>
                        </a:lnSpc>
                        <a:spcBef>
                          <a:spcPts val="500"/>
                        </a:spcBef>
                        <a:spcAft>
                          <a:spcPts val="500"/>
                        </a:spcAft>
                        <a:buClrTx/>
                        <a:buSzTx/>
                        <a:buFontTx/>
                        <a:buNone/>
                        <a:tabLst/>
                      </a:pPr>
                      <a:r>
                        <a:rPr kumimoji="0" lang="en-US" altLang="en-US" sz="1700" b="0" i="0" u="none" strike="noStrike" cap="none" normalizeH="0" baseline="0" dirty="0">
                          <a:ln>
                            <a:noFill/>
                          </a:ln>
                          <a:solidFill>
                            <a:srgbClr val="000000"/>
                          </a:solidFill>
                          <a:effectLst/>
                          <a:latin typeface="Arial" panose="020B0604020202020204" pitchFamily="34" charset="0"/>
                        </a:rPr>
                        <a:t>Is intensely sensitive to the needs of others</a:t>
                      </a:r>
                    </a:p>
                    <a:p>
                      <a:pPr marL="0" marR="0" lvl="0" indent="0" algn="l" defTabSz="914400" rtl="0" eaLnBrk="1" fontAlgn="base" latinLnBrk="0" hangingPunct="1">
                        <a:lnSpc>
                          <a:spcPct val="100000"/>
                        </a:lnSpc>
                        <a:spcBef>
                          <a:spcPts val="500"/>
                        </a:spcBef>
                        <a:spcAft>
                          <a:spcPts val="500"/>
                        </a:spcAft>
                        <a:buClrTx/>
                        <a:buSzTx/>
                        <a:buFontTx/>
                        <a:buNone/>
                        <a:tabLst/>
                      </a:pPr>
                      <a:r>
                        <a:rPr kumimoji="0" lang="en-US" altLang="en-US" sz="1700" b="0" i="0" u="none" strike="noStrike" cap="none" normalizeH="0" baseline="0" dirty="0">
                          <a:ln>
                            <a:noFill/>
                          </a:ln>
                          <a:solidFill>
                            <a:srgbClr val="000000"/>
                          </a:solidFill>
                          <a:effectLst/>
                          <a:latin typeface="Arial" panose="020B0604020202020204" pitchFamily="34" charset="0"/>
                        </a:rPr>
                        <a:t>Demonstrates a strong sense of justice and sets high standards for self and others</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4ECEC"/>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500"/>
                        </a:spcBef>
                        <a:spcAft>
                          <a:spcPts val="500"/>
                        </a:spcAft>
                        <a:buClrTx/>
                        <a:buSzTx/>
                        <a:buFontTx/>
                        <a:buNone/>
                        <a:tabLst/>
                      </a:pPr>
                      <a:endParaRPr kumimoji="0" lang="en-US" altLang="en-US" sz="1700" b="0" i="0" u="none" strike="noStrike" cap="none" normalizeH="0" baseline="0" dirty="0">
                        <a:ln>
                          <a:noFill/>
                        </a:ln>
                        <a:solidFill>
                          <a:srgbClr val="92D050"/>
                        </a:solidFill>
                        <a:effectLst/>
                        <a:latin typeface="Arial" panose="020B0604020202020204" pitchFamily="34" charset="0"/>
                        <a:cs typeface="Times New Roman" panose="02020603050405020304" pitchFamily="18" charset="0"/>
                        <a:sym typeface="Symbol" panose="05050102010706020507" pitchFamily="18" charset="2"/>
                      </a:endParaRPr>
                    </a:p>
                    <a:p>
                      <a:pPr marL="0" marR="0" lvl="0" indent="0" algn="l" defTabSz="914400" rtl="0" eaLnBrk="1" fontAlgn="base" latinLnBrk="0" hangingPunct="1">
                        <a:lnSpc>
                          <a:spcPct val="100000"/>
                        </a:lnSpc>
                        <a:spcBef>
                          <a:spcPts val="500"/>
                        </a:spcBef>
                        <a:spcAft>
                          <a:spcPts val="500"/>
                        </a:spcAft>
                        <a:buClrTx/>
                        <a:buSzTx/>
                        <a:buFontTx/>
                        <a:buNone/>
                        <a:tabLst/>
                      </a:pPr>
                      <a:r>
                        <a:rPr kumimoji="0" lang="en-US" altLang="en-US" sz="1700" b="0" i="0" u="none" strike="noStrike" cap="none" normalizeH="0" baseline="0" dirty="0">
                          <a:ln>
                            <a:noFill/>
                          </a:ln>
                          <a:solidFill>
                            <a:srgbClr val="00B050"/>
                          </a:solidFill>
                          <a:effectLst/>
                          <a:latin typeface="Arial" panose="020B0604020202020204" pitchFamily="34" charset="0"/>
                        </a:rPr>
                        <a:t>Demonstrates a strong sense of justice as defined by poverty</a:t>
                      </a:r>
                    </a:p>
                    <a:p>
                      <a:pPr marL="0" marR="0" lvl="0" indent="0" algn="l" defTabSz="914400" rtl="0" eaLnBrk="1" fontAlgn="base" latinLnBrk="0" hangingPunct="1">
                        <a:lnSpc>
                          <a:spcPct val="100000"/>
                        </a:lnSpc>
                        <a:spcBef>
                          <a:spcPts val="500"/>
                        </a:spcBef>
                        <a:spcAft>
                          <a:spcPts val="500"/>
                        </a:spcAft>
                        <a:buClrTx/>
                        <a:buSzTx/>
                        <a:buFontTx/>
                        <a:buNone/>
                        <a:tabLst/>
                      </a:pPr>
                      <a:r>
                        <a:rPr kumimoji="0" lang="en-US" altLang="en-US" sz="1700" b="0" i="0" u="none" strike="noStrike" cap="none" normalizeH="0" baseline="0" dirty="0">
                          <a:ln>
                            <a:noFill/>
                          </a:ln>
                          <a:solidFill>
                            <a:srgbClr val="00B050"/>
                          </a:solidFill>
                          <a:effectLst/>
                          <a:latin typeface="Arial" panose="020B0604020202020204" pitchFamily="34" charset="0"/>
                        </a:rPr>
                        <a:t>Has fairness issues</a:t>
                      </a:r>
                    </a:p>
                    <a:p>
                      <a:pPr marL="0" marR="0" lvl="0" indent="0" algn="l" defTabSz="914400" rtl="0" eaLnBrk="1" fontAlgn="base" latinLnBrk="0" hangingPunct="1">
                        <a:lnSpc>
                          <a:spcPct val="100000"/>
                        </a:lnSpc>
                        <a:spcBef>
                          <a:spcPts val="500"/>
                        </a:spcBef>
                        <a:spcAft>
                          <a:spcPts val="500"/>
                        </a:spcAft>
                        <a:buClrTx/>
                        <a:buSzTx/>
                        <a:buFontTx/>
                        <a:buNone/>
                        <a:tabLst/>
                      </a:pPr>
                      <a:r>
                        <a:rPr kumimoji="0" lang="en-US" altLang="en-US" sz="1700" b="0" i="0" u="none" strike="noStrike" cap="none" normalizeH="0" baseline="0" dirty="0">
                          <a:ln>
                            <a:noFill/>
                          </a:ln>
                          <a:solidFill>
                            <a:srgbClr val="00B050"/>
                          </a:solidFill>
                          <a:effectLst/>
                          <a:latin typeface="Arial" panose="020B0604020202020204" pitchFamily="34" charset="0"/>
                        </a:rPr>
                        <a:t>Identifies with the anti-hero; sees anti-hero as a victim</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bl>
          </a:graphicData>
        </a:graphic>
      </p:graphicFrame>
      <p:sp>
        <p:nvSpPr>
          <p:cNvPr id="94225" name="Rectangle 17"/>
          <p:cNvSpPr>
            <a:spLocks noChangeArrowheads="1"/>
          </p:cNvSpPr>
          <p:nvPr/>
        </p:nvSpPr>
        <p:spPr bwMode="auto">
          <a:xfrm>
            <a:off x="799163" y="601295"/>
            <a:ext cx="750642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a:solidFill>
                  <a:schemeClr val="tx2"/>
                </a:solidFill>
              </a:rPr>
              <a:t>Comparison of Attributes of Gifted/Talented Students </a:t>
            </a:r>
          </a:p>
          <a:p>
            <a:pPr algn="ctr" eaLnBrk="0" hangingPunct="0"/>
            <a:r>
              <a:rPr lang="en-US" altLang="en-US" sz="2400" b="1" dirty="0">
                <a:solidFill>
                  <a:schemeClr val="tx2"/>
                </a:solidFill>
              </a:rPr>
              <a:t>and Gifted/Talented Students from Poverty</a:t>
            </a:r>
          </a:p>
        </p:txBody>
      </p:sp>
      <p:pic>
        <p:nvPicPr>
          <p:cNvPr id="5" name="Picture 2">
            <a:extLst>
              <a:ext uri="{FF2B5EF4-FFF2-40B4-BE49-F238E27FC236}">
                <a16:creationId xmlns="" xmlns:a16="http://schemas.microsoft.com/office/drawing/2014/main" id="{A0DEDF96-68E4-41D9-865C-42B7BFA0AE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Footer Placeholder 5">
            <a:extLst>
              <a:ext uri="{FF2B5EF4-FFF2-40B4-BE49-F238E27FC236}">
                <a16:creationId xmlns="" xmlns:a16="http://schemas.microsoft.com/office/drawing/2014/main" id="{A5CFE2F8-B36B-42DC-A2BC-EB8DF0A04DF8}"/>
              </a:ext>
            </a:extLst>
          </p:cNvPr>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298411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2017</a:t>
            </a:r>
            <a:r>
              <a:rPr lang="en-US" dirty="0" smtClean="0"/>
              <a:t> PBMAS</a:t>
            </a:r>
            <a:endParaRPr lang="en-US" dirty="0"/>
          </a:p>
        </p:txBody>
      </p:sp>
      <p:sp>
        <p:nvSpPr>
          <p:cNvPr id="3" name="Text Placeholder 2"/>
          <p:cNvSpPr>
            <a:spLocks noGrp="1"/>
          </p:cNvSpPr>
          <p:nvPr>
            <p:ph type="body" idx="1"/>
          </p:nvPr>
        </p:nvSpPr>
        <p:spPr>
          <a:xfrm>
            <a:off x="761999" y="4953000"/>
            <a:ext cx="7360675" cy="914400"/>
          </a:xfrm>
        </p:spPr>
        <p:txBody>
          <a:bodyPr>
            <a:normAutofit/>
          </a:bodyPr>
          <a:lstStyle/>
          <a:p>
            <a:r>
              <a:rPr lang="en-US" dirty="0" smtClean="0"/>
              <a:t>Performance Based Monitoring Analysis System</a:t>
            </a:r>
            <a:endParaRPr lang="en-US"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5631276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1245394" y="80272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US" altLang="en-US">
              <a:latin typeface="Times" panose="02020603050405020304" pitchFamily="18" charset="0"/>
            </a:endParaRPr>
          </a:p>
        </p:txBody>
      </p:sp>
      <p:graphicFrame>
        <p:nvGraphicFramePr>
          <p:cNvPr id="96259" name="Group 3"/>
          <p:cNvGraphicFramePr>
            <a:graphicFrameLocks noGrp="1"/>
          </p:cNvGraphicFramePr>
          <p:nvPr>
            <p:extLst>
              <p:ext uri="{D42A27DB-BD31-4B8C-83A1-F6EECF244321}">
                <p14:modId xmlns:p14="http://schemas.microsoft.com/office/powerpoint/2010/main" val="1356374045"/>
              </p:ext>
            </p:extLst>
          </p:nvPr>
        </p:nvGraphicFramePr>
        <p:xfrm>
          <a:off x="1245394" y="1500426"/>
          <a:ext cx="6703790" cy="4344670"/>
        </p:xfrm>
        <a:graphic>
          <a:graphicData uri="http://schemas.openxmlformats.org/drawingml/2006/table">
            <a:tbl>
              <a:tblPr/>
              <a:tblGrid>
                <a:gridCol w="1800091">
                  <a:extLst>
                    <a:ext uri="{9D8B030D-6E8A-4147-A177-3AD203B41FA5}">
                      <a16:colId xmlns="" xmlns:a16="http://schemas.microsoft.com/office/drawing/2014/main" val="20000"/>
                    </a:ext>
                  </a:extLst>
                </a:gridCol>
                <a:gridCol w="2206147">
                  <a:extLst>
                    <a:ext uri="{9D8B030D-6E8A-4147-A177-3AD203B41FA5}">
                      <a16:colId xmlns="" xmlns:a16="http://schemas.microsoft.com/office/drawing/2014/main" val="20001"/>
                    </a:ext>
                  </a:extLst>
                </a:gridCol>
                <a:gridCol w="2697552">
                  <a:extLst>
                    <a:ext uri="{9D8B030D-6E8A-4147-A177-3AD203B41FA5}">
                      <a16:colId xmlns="" xmlns:a16="http://schemas.microsoft.com/office/drawing/2014/main" val="20002"/>
                    </a:ext>
                  </a:extLst>
                </a:gridCol>
              </a:tblGrid>
              <a:tr h="93464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1700" b="1" i="0" u="none" strike="noStrike" cap="none" normalizeH="0" baseline="0" dirty="0">
                          <a:ln>
                            <a:noFill/>
                          </a:ln>
                          <a:solidFill>
                            <a:schemeClr val="bg1"/>
                          </a:solidFill>
                          <a:effectLst/>
                          <a:latin typeface="Arial" panose="020B0604020202020204" pitchFamily="34" charset="0"/>
                        </a:rPr>
                        <a:t>Attribute</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500"/>
                        </a:spcBef>
                        <a:spcAft>
                          <a:spcPts val="500"/>
                        </a:spcAft>
                        <a:buClrTx/>
                        <a:buSzTx/>
                        <a:buFont typeface="Symbol" panose="05050102010706020507" pitchFamily="18" charset="2"/>
                        <a:buNone/>
                        <a:tabLst/>
                      </a:pPr>
                      <a:r>
                        <a:rPr kumimoji="0" lang="en-US" altLang="en-US" sz="1700" b="1" i="0" u="none" strike="noStrike" cap="none" normalizeH="0" baseline="0">
                          <a:ln>
                            <a:noFill/>
                          </a:ln>
                          <a:solidFill>
                            <a:schemeClr val="bg1"/>
                          </a:solidFill>
                          <a:effectLst/>
                          <a:latin typeface="Arial" panose="020B0604020202020204" pitchFamily="34" charset="0"/>
                        </a:rPr>
                        <a:t>Gifted/Talented</a:t>
                      </a:r>
                    </a:p>
                    <a:p>
                      <a:pPr marL="0" marR="0" lvl="0" indent="0" algn="ctr" defTabSz="914400" rtl="0" eaLnBrk="1" fontAlgn="base" latinLnBrk="0" hangingPunct="1">
                        <a:lnSpc>
                          <a:spcPct val="100000"/>
                        </a:lnSpc>
                        <a:spcBef>
                          <a:spcPts val="500"/>
                        </a:spcBef>
                        <a:spcAft>
                          <a:spcPts val="500"/>
                        </a:spcAft>
                        <a:buClrTx/>
                        <a:buSzTx/>
                        <a:buFont typeface="Symbol" panose="05050102010706020507" pitchFamily="18" charset="2"/>
                        <a:buNone/>
                        <a:tabLst/>
                      </a:pPr>
                      <a:r>
                        <a:rPr kumimoji="0" lang="en-US" altLang="en-US" sz="1700" b="1" i="0" u="none" strike="noStrike" cap="none" normalizeH="0" baseline="0">
                          <a:ln>
                            <a:noFill/>
                          </a:ln>
                          <a:solidFill>
                            <a:schemeClr val="bg1"/>
                          </a:solidFill>
                          <a:effectLst/>
                          <a:latin typeface="Arial" panose="020B0604020202020204" pitchFamily="34" charset="0"/>
                        </a:rPr>
                        <a:t>(Kingore, 1993)</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1700" b="1" i="0" u="none" strike="noStrike" cap="none" normalizeH="0" baseline="0">
                          <a:ln>
                            <a:noFill/>
                          </a:ln>
                          <a:solidFill>
                            <a:schemeClr val="bg1"/>
                          </a:solidFill>
                          <a:effectLst/>
                          <a:latin typeface="Arial" panose="020B0604020202020204" pitchFamily="34" charset="0"/>
                        </a:rPr>
                        <a:t>Gifted/Talented from Poverty</a:t>
                      </a: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1700" b="1" i="0" u="none" strike="noStrike" cap="none" normalizeH="0" baseline="0">
                          <a:ln>
                            <a:noFill/>
                          </a:ln>
                          <a:solidFill>
                            <a:schemeClr val="bg1"/>
                          </a:solidFill>
                          <a:effectLst/>
                          <a:latin typeface="Arial" panose="020B0604020202020204" pitchFamily="34" charset="0"/>
                        </a:rPr>
                        <a:t>(Slocumb &amp; Payne, 2000)</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0"/>
                  </a:ext>
                </a:extLst>
              </a:tr>
              <a:tr h="311277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500"/>
                        </a:spcBef>
                        <a:spcAft>
                          <a:spcPts val="500"/>
                        </a:spcAft>
                        <a:buClrTx/>
                        <a:buSzTx/>
                        <a:buFontTx/>
                        <a:buNone/>
                        <a:tabLst/>
                      </a:pPr>
                      <a:endParaRPr kumimoji="0" lang="en-US" altLang="en-US" sz="17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1" fontAlgn="base" latinLnBrk="0" hangingPunct="1">
                        <a:lnSpc>
                          <a:spcPct val="100000"/>
                        </a:lnSpc>
                        <a:spcBef>
                          <a:spcPts val="500"/>
                        </a:spcBef>
                        <a:spcAft>
                          <a:spcPts val="500"/>
                        </a:spcAft>
                        <a:buClrTx/>
                        <a:buSzTx/>
                        <a:buFontTx/>
                        <a:buNone/>
                        <a:tabLst/>
                      </a:pPr>
                      <a:r>
                        <a:rPr kumimoji="0" lang="en-US" altLang="en-US" sz="1700" b="1" i="0" u="none" strike="noStrike" cap="none" normalizeH="0" baseline="0" dirty="0">
                          <a:ln>
                            <a:noFill/>
                          </a:ln>
                          <a:solidFill>
                            <a:srgbClr val="00B050"/>
                          </a:solidFill>
                          <a:effectLst/>
                          <a:latin typeface="Arial" panose="020B0604020202020204" pitchFamily="34" charset="0"/>
                        </a:rPr>
                        <a:t>Accelerated learning</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A2C36"/>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500"/>
                        </a:spcBef>
                        <a:spcAft>
                          <a:spcPts val="500"/>
                        </a:spcAft>
                        <a:buClrTx/>
                        <a:buSzTx/>
                        <a:buFontTx/>
                        <a:buNone/>
                        <a:tabLst/>
                      </a:pPr>
                      <a:endParaRPr kumimoji="0" lang="en-US" altLang="en-US" sz="17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sym typeface="Symbol" panose="05050102010706020507" pitchFamily="18" charset="2"/>
                      </a:endParaRPr>
                    </a:p>
                    <a:p>
                      <a:pPr marL="0" marR="0" lvl="0" indent="0" algn="l" defTabSz="914400" rtl="0" eaLnBrk="1" fontAlgn="base" latinLnBrk="0" hangingPunct="1">
                        <a:lnSpc>
                          <a:spcPct val="100000"/>
                        </a:lnSpc>
                        <a:spcBef>
                          <a:spcPts val="500"/>
                        </a:spcBef>
                        <a:spcAft>
                          <a:spcPts val="500"/>
                        </a:spcAft>
                        <a:buClrTx/>
                        <a:buSzTx/>
                        <a:buFontTx/>
                        <a:buNone/>
                        <a:tabLst/>
                      </a:pPr>
                      <a:r>
                        <a:rPr kumimoji="0" lang="en-US" altLang="en-US" sz="1700" b="0" i="0" u="none" strike="noStrike" cap="none" normalizeH="0" baseline="0" dirty="0">
                          <a:ln>
                            <a:noFill/>
                          </a:ln>
                          <a:solidFill>
                            <a:srgbClr val="000000"/>
                          </a:solidFill>
                          <a:effectLst/>
                          <a:latin typeface="Arial" panose="020B0604020202020204" pitchFamily="34" charset="0"/>
                        </a:rPr>
                        <a:t>Demonstrates mastery and an ability to learn and understand material and concepts beyond the facts and knowledge typical and expected for that age group</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4ECEC"/>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500"/>
                        </a:spcBef>
                        <a:spcAft>
                          <a:spcPts val="500"/>
                        </a:spcAft>
                        <a:buClrTx/>
                        <a:buSzTx/>
                        <a:buFontTx/>
                        <a:buNone/>
                        <a:tabLst/>
                      </a:pPr>
                      <a:endParaRPr kumimoji="0" lang="en-US" altLang="en-US" sz="1700" b="0" i="0" u="none" strike="noStrike" cap="none" normalizeH="0" baseline="0" dirty="0">
                        <a:ln>
                          <a:noFill/>
                        </a:ln>
                        <a:solidFill>
                          <a:srgbClr val="92D050"/>
                        </a:solidFill>
                        <a:effectLst/>
                        <a:latin typeface="Arial" panose="020B0604020202020204" pitchFamily="34" charset="0"/>
                        <a:cs typeface="Times New Roman" panose="02020603050405020304" pitchFamily="18" charset="0"/>
                        <a:sym typeface="Symbol" panose="05050102010706020507" pitchFamily="18" charset="2"/>
                      </a:endParaRPr>
                    </a:p>
                    <a:p>
                      <a:pPr marL="0" marR="0" lvl="0" indent="0" algn="l" defTabSz="914400" rtl="0" eaLnBrk="1" fontAlgn="base" latinLnBrk="0" hangingPunct="1">
                        <a:lnSpc>
                          <a:spcPct val="100000"/>
                        </a:lnSpc>
                        <a:spcBef>
                          <a:spcPts val="500"/>
                        </a:spcBef>
                        <a:spcAft>
                          <a:spcPts val="500"/>
                        </a:spcAft>
                        <a:buClrTx/>
                        <a:buSzTx/>
                        <a:buFontTx/>
                        <a:buNone/>
                        <a:tabLst/>
                      </a:pPr>
                      <a:r>
                        <a:rPr kumimoji="0" lang="en-US" altLang="en-US" sz="1700" b="0" i="0" u="none" strike="noStrike" cap="none" normalizeH="0" baseline="0" dirty="0">
                          <a:ln>
                            <a:noFill/>
                          </a:ln>
                          <a:solidFill>
                            <a:srgbClr val="00B050"/>
                          </a:solidFill>
                          <a:effectLst/>
                          <a:latin typeface="Arial" panose="020B0604020202020204" pitchFamily="34" charset="0"/>
                        </a:rPr>
                        <a:t>Learns quickly when shown how to do things that he/she considers meaningful</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bl>
          </a:graphicData>
        </a:graphic>
      </p:graphicFrame>
      <p:sp>
        <p:nvSpPr>
          <p:cNvPr id="96273" name="Rectangle 17"/>
          <p:cNvSpPr>
            <a:spLocks noChangeArrowheads="1"/>
          </p:cNvSpPr>
          <p:nvPr/>
        </p:nvSpPr>
        <p:spPr bwMode="auto">
          <a:xfrm>
            <a:off x="799163" y="505242"/>
            <a:ext cx="750642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a:solidFill>
                  <a:schemeClr val="tx2"/>
                </a:solidFill>
              </a:rPr>
              <a:t>Comparison of Attributes of Gifted/Talented Students </a:t>
            </a:r>
          </a:p>
          <a:p>
            <a:pPr algn="ctr" eaLnBrk="0" hangingPunct="0"/>
            <a:r>
              <a:rPr lang="en-US" altLang="en-US" sz="2400" b="1" dirty="0">
                <a:solidFill>
                  <a:schemeClr val="tx2"/>
                </a:solidFill>
              </a:rPr>
              <a:t>and Gifted/Talented Students from Poverty</a:t>
            </a:r>
          </a:p>
        </p:txBody>
      </p:sp>
      <p:pic>
        <p:nvPicPr>
          <p:cNvPr id="5" name="Picture 2">
            <a:extLst>
              <a:ext uri="{FF2B5EF4-FFF2-40B4-BE49-F238E27FC236}">
                <a16:creationId xmlns="" xmlns:a16="http://schemas.microsoft.com/office/drawing/2014/main" id="{65A878E1-1212-4715-A15B-4733126C91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Footer Placeholder 5">
            <a:extLst>
              <a:ext uri="{FF2B5EF4-FFF2-40B4-BE49-F238E27FC236}">
                <a16:creationId xmlns="" xmlns:a16="http://schemas.microsoft.com/office/drawing/2014/main" id="{601DF0B6-0C35-4553-8F55-1C1C30C22E20}"/>
              </a:ext>
            </a:extLst>
          </p:cNvPr>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22308301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1245394" y="55890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US" altLang="en-US">
              <a:latin typeface="Times" panose="02020603050405020304" pitchFamily="18" charset="0"/>
            </a:endParaRPr>
          </a:p>
        </p:txBody>
      </p:sp>
      <p:graphicFrame>
        <p:nvGraphicFramePr>
          <p:cNvPr id="98307" name="Group 3"/>
          <p:cNvGraphicFramePr>
            <a:graphicFrameLocks noGrp="1"/>
          </p:cNvGraphicFramePr>
          <p:nvPr>
            <p:extLst>
              <p:ext uri="{D42A27DB-BD31-4B8C-83A1-F6EECF244321}">
                <p14:modId xmlns:p14="http://schemas.microsoft.com/office/powerpoint/2010/main" val="818754332"/>
              </p:ext>
            </p:extLst>
          </p:nvPr>
        </p:nvGraphicFramePr>
        <p:xfrm>
          <a:off x="1257300" y="1536791"/>
          <a:ext cx="6515100" cy="4182515"/>
        </p:xfrm>
        <a:graphic>
          <a:graphicData uri="http://schemas.openxmlformats.org/drawingml/2006/table">
            <a:tbl>
              <a:tblPr/>
              <a:tblGrid>
                <a:gridCol w="1085850">
                  <a:extLst>
                    <a:ext uri="{9D8B030D-6E8A-4147-A177-3AD203B41FA5}">
                      <a16:colId xmlns="" xmlns:a16="http://schemas.microsoft.com/office/drawing/2014/main" val="20000"/>
                    </a:ext>
                  </a:extLst>
                </a:gridCol>
                <a:gridCol w="2628900">
                  <a:extLst>
                    <a:ext uri="{9D8B030D-6E8A-4147-A177-3AD203B41FA5}">
                      <a16:colId xmlns="" xmlns:a16="http://schemas.microsoft.com/office/drawing/2014/main" val="20001"/>
                    </a:ext>
                  </a:extLst>
                </a:gridCol>
                <a:gridCol w="2800350">
                  <a:extLst>
                    <a:ext uri="{9D8B030D-6E8A-4147-A177-3AD203B41FA5}">
                      <a16:colId xmlns="" xmlns:a16="http://schemas.microsoft.com/office/drawing/2014/main" val="20002"/>
                    </a:ext>
                  </a:extLst>
                </a:gridCol>
              </a:tblGrid>
              <a:tr h="91060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1700" b="1" i="0" u="none" strike="noStrike" cap="none" normalizeH="0" baseline="0" dirty="0">
                          <a:ln>
                            <a:noFill/>
                          </a:ln>
                          <a:solidFill>
                            <a:schemeClr val="bg1"/>
                          </a:solidFill>
                          <a:effectLst/>
                          <a:latin typeface="+mn-lt"/>
                        </a:rPr>
                        <a:t>Attribute</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500"/>
                        </a:spcBef>
                        <a:spcAft>
                          <a:spcPts val="500"/>
                        </a:spcAft>
                        <a:buClrTx/>
                        <a:buSzTx/>
                        <a:buFont typeface="Symbol" panose="05050102010706020507" pitchFamily="18" charset="2"/>
                        <a:buNone/>
                        <a:tabLst/>
                      </a:pPr>
                      <a:r>
                        <a:rPr kumimoji="0" lang="en-US" altLang="en-US" sz="1700" b="1" i="0" u="none" strike="noStrike" cap="none" normalizeH="0" baseline="0">
                          <a:ln>
                            <a:noFill/>
                          </a:ln>
                          <a:solidFill>
                            <a:schemeClr val="bg1"/>
                          </a:solidFill>
                          <a:effectLst/>
                          <a:latin typeface="+mn-lt"/>
                        </a:rPr>
                        <a:t>Gifted/Talented</a:t>
                      </a:r>
                    </a:p>
                    <a:p>
                      <a:pPr marL="0" marR="0" lvl="0" indent="0" algn="ctr" defTabSz="914400" rtl="0" eaLnBrk="1" fontAlgn="base" latinLnBrk="0" hangingPunct="1">
                        <a:lnSpc>
                          <a:spcPct val="100000"/>
                        </a:lnSpc>
                        <a:spcBef>
                          <a:spcPts val="500"/>
                        </a:spcBef>
                        <a:spcAft>
                          <a:spcPts val="500"/>
                        </a:spcAft>
                        <a:buClrTx/>
                        <a:buSzTx/>
                        <a:buFont typeface="Symbol" panose="05050102010706020507" pitchFamily="18" charset="2"/>
                        <a:buNone/>
                        <a:tabLst/>
                      </a:pPr>
                      <a:r>
                        <a:rPr kumimoji="0" lang="en-US" altLang="en-US" sz="1700" b="1" i="0" u="none" strike="noStrike" cap="none" normalizeH="0" baseline="0">
                          <a:ln>
                            <a:noFill/>
                          </a:ln>
                          <a:solidFill>
                            <a:schemeClr val="bg1"/>
                          </a:solidFill>
                          <a:effectLst/>
                          <a:latin typeface="+mn-lt"/>
                        </a:rPr>
                        <a:t>(Kingore, 1993)</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1700" b="1" i="0" u="none" strike="noStrike" cap="none" normalizeH="0" baseline="0">
                          <a:ln>
                            <a:noFill/>
                          </a:ln>
                          <a:solidFill>
                            <a:schemeClr val="bg1"/>
                          </a:solidFill>
                          <a:effectLst/>
                          <a:latin typeface="+mn-lt"/>
                        </a:rPr>
                        <a:t>Gifted/Talented from Poverty</a:t>
                      </a: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1700" b="1" i="0" u="none" strike="noStrike" cap="none" normalizeH="0" baseline="0">
                          <a:ln>
                            <a:noFill/>
                          </a:ln>
                          <a:solidFill>
                            <a:schemeClr val="bg1"/>
                          </a:solidFill>
                          <a:effectLst/>
                          <a:latin typeface="+mn-lt"/>
                        </a:rPr>
                        <a:t>(Slocumb &amp; Payne, 2000)</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0"/>
                  </a:ext>
                </a:extLst>
              </a:tr>
              <a:tr h="320969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500"/>
                        </a:spcBef>
                        <a:spcAft>
                          <a:spcPts val="500"/>
                        </a:spcAft>
                        <a:buClrTx/>
                        <a:buSzTx/>
                        <a:buFontTx/>
                        <a:buNone/>
                        <a:tabLst/>
                      </a:pPr>
                      <a:endParaRPr kumimoji="0" lang="en-US" altLang="en-US" sz="1700" b="0" i="0" u="none" strike="noStrike" cap="none" normalizeH="0" baseline="0" dirty="0">
                        <a:ln>
                          <a:noFill/>
                        </a:ln>
                        <a:solidFill>
                          <a:srgbClr val="000000"/>
                        </a:solidFill>
                        <a:effectLst/>
                        <a:latin typeface="+mn-lt"/>
                      </a:endParaRPr>
                    </a:p>
                    <a:p>
                      <a:pPr marL="0" marR="0" lvl="0" indent="0" algn="l" defTabSz="914400" rtl="0" eaLnBrk="1" fontAlgn="base" latinLnBrk="0" hangingPunct="1">
                        <a:lnSpc>
                          <a:spcPct val="100000"/>
                        </a:lnSpc>
                        <a:spcBef>
                          <a:spcPts val="500"/>
                        </a:spcBef>
                        <a:spcAft>
                          <a:spcPts val="500"/>
                        </a:spcAft>
                        <a:buClrTx/>
                        <a:buSzTx/>
                        <a:buFontTx/>
                        <a:buNone/>
                        <a:tabLst/>
                      </a:pPr>
                      <a:r>
                        <a:rPr kumimoji="0" lang="en-US" altLang="en-US" sz="1700" b="1" i="0" u="none" strike="noStrike" cap="none" normalizeH="0" baseline="0" dirty="0">
                          <a:ln>
                            <a:noFill/>
                          </a:ln>
                          <a:solidFill>
                            <a:srgbClr val="00B050"/>
                          </a:solidFill>
                          <a:effectLst/>
                          <a:latin typeface="+mn-lt"/>
                        </a:rPr>
                        <a:t>Sense of humor</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A2C36"/>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500"/>
                        </a:spcBef>
                        <a:spcAft>
                          <a:spcPts val="500"/>
                        </a:spcAft>
                        <a:buClrTx/>
                        <a:buSzTx/>
                        <a:buFontTx/>
                        <a:buNone/>
                        <a:tabLst/>
                      </a:pPr>
                      <a:endParaRPr kumimoji="0" lang="en-US" altLang="en-US" sz="1700" b="0" i="0" u="none" strike="noStrike" cap="none" normalizeH="0" baseline="0" dirty="0">
                        <a:ln>
                          <a:noFill/>
                        </a:ln>
                        <a:solidFill>
                          <a:srgbClr val="000000"/>
                        </a:solidFill>
                        <a:effectLst/>
                        <a:latin typeface="+mn-lt"/>
                        <a:cs typeface="Times New Roman" panose="02020603050405020304" pitchFamily="18" charset="0"/>
                        <a:sym typeface="Symbol" panose="05050102010706020507" pitchFamily="18" charset="2"/>
                      </a:endParaRPr>
                    </a:p>
                    <a:p>
                      <a:pPr marL="0" marR="0" lvl="0" indent="0" algn="l" defTabSz="914400" rtl="0" eaLnBrk="1" fontAlgn="base" latinLnBrk="0" hangingPunct="1">
                        <a:lnSpc>
                          <a:spcPct val="100000"/>
                        </a:lnSpc>
                        <a:spcBef>
                          <a:spcPts val="500"/>
                        </a:spcBef>
                        <a:spcAft>
                          <a:spcPts val="500"/>
                        </a:spcAft>
                        <a:buClrTx/>
                        <a:buSzTx/>
                        <a:buFontTx/>
                        <a:buNone/>
                        <a:tabLst/>
                      </a:pPr>
                      <a:r>
                        <a:rPr kumimoji="0" lang="en-US" altLang="en-US" sz="1700" b="0" i="0" u="none" strike="noStrike" cap="none" normalizeH="0" baseline="0" dirty="0">
                          <a:ln>
                            <a:noFill/>
                          </a:ln>
                          <a:solidFill>
                            <a:srgbClr val="000000"/>
                          </a:solidFill>
                          <a:effectLst/>
                          <a:latin typeface="+mn-lt"/>
                        </a:rPr>
                        <a:t>Demonstrates understanding of higher level of humor;  applies a finely developed sense of humor, either through production of jokes, riddles, puns, or other humorous effects or through understanding of the subtle humor of others</a:t>
                      </a:r>
                      <a:endParaRPr kumimoji="0" lang="en-US" altLang="en-US" sz="1700" b="0" i="0" u="none" strike="noStrike" cap="none" normalizeH="0" baseline="0" dirty="0">
                        <a:ln>
                          <a:noFill/>
                        </a:ln>
                        <a:solidFill>
                          <a:schemeClr val="tx1"/>
                        </a:solidFill>
                        <a:effectLst/>
                        <a:latin typeface="+mn-lt"/>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4ECEC"/>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500"/>
                        </a:spcBef>
                        <a:spcAft>
                          <a:spcPts val="500"/>
                        </a:spcAft>
                        <a:buClrTx/>
                        <a:buSzTx/>
                        <a:buFontTx/>
                        <a:buNone/>
                        <a:tabLst/>
                      </a:pPr>
                      <a:endParaRPr kumimoji="0" lang="en-US" altLang="en-US" sz="1700" b="0" i="0" u="none" strike="noStrike" cap="none" normalizeH="0" baseline="0" dirty="0">
                        <a:ln>
                          <a:noFill/>
                        </a:ln>
                        <a:solidFill>
                          <a:srgbClr val="92D050"/>
                        </a:solidFill>
                        <a:effectLst/>
                        <a:latin typeface="+mn-lt"/>
                        <a:cs typeface="Times New Roman" panose="02020603050405020304" pitchFamily="18" charset="0"/>
                        <a:sym typeface="Symbol" panose="05050102010706020507" pitchFamily="18" charset="2"/>
                      </a:endParaRPr>
                    </a:p>
                    <a:p>
                      <a:pPr marL="0" marR="0" lvl="0" indent="0" algn="l" defTabSz="914400" rtl="0" eaLnBrk="1" fontAlgn="base" latinLnBrk="0" hangingPunct="1">
                        <a:lnSpc>
                          <a:spcPct val="100000"/>
                        </a:lnSpc>
                        <a:spcBef>
                          <a:spcPts val="500"/>
                        </a:spcBef>
                        <a:spcAft>
                          <a:spcPts val="500"/>
                        </a:spcAft>
                        <a:buClrTx/>
                        <a:buSzTx/>
                        <a:buFontTx/>
                        <a:buNone/>
                        <a:tabLst/>
                      </a:pPr>
                      <a:r>
                        <a:rPr kumimoji="0" lang="en-US" altLang="en-US" sz="1700" b="0" i="0" u="none" strike="noStrike" cap="none" normalizeH="0" baseline="0" dirty="0">
                          <a:ln>
                            <a:noFill/>
                          </a:ln>
                          <a:solidFill>
                            <a:srgbClr val="00B050"/>
                          </a:solidFill>
                          <a:effectLst/>
                          <a:latin typeface="+mn-lt"/>
                        </a:rPr>
                        <a:t>Applies a finely tuned sense of humor, creates original jokes</a:t>
                      </a:r>
                    </a:p>
                    <a:p>
                      <a:pPr marL="0" marR="0" lvl="0" indent="0" algn="l" defTabSz="914400" rtl="0" eaLnBrk="1" fontAlgn="base" latinLnBrk="0" hangingPunct="1">
                        <a:lnSpc>
                          <a:spcPct val="100000"/>
                        </a:lnSpc>
                        <a:spcBef>
                          <a:spcPts val="500"/>
                        </a:spcBef>
                        <a:spcAft>
                          <a:spcPts val="500"/>
                        </a:spcAft>
                        <a:buClrTx/>
                        <a:buSzTx/>
                        <a:buFontTx/>
                        <a:buNone/>
                        <a:tabLst/>
                      </a:pPr>
                      <a:r>
                        <a:rPr kumimoji="0" lang="en-US" altLang="en-US" sz="1700" b="0" i="0" u="none" strike="noStrike" cap="none" normalizeH="0" baseline="0" dirty="0">
                          <a:ln>
                            <a:noFill/>
                          </a:ln>
                          <a:solidFill>
                            <a:srgbClr val="00B050"/>
                          </a:solidFill>
                          <a:effectLst/>
                          <a:latin typeface="+mn-lt"/>
                        </a:rPr>
                        <a:t>Often reflects imitations of people and events humorously</a:t>
                      </a:r>
                    </a:p>
                    <a:p>
                      <a:pPr marL="0" marR="0" lvl="0" indent="0" algn="l" defTabSz="914400" rtl="0" eaLnBrk="1" fontAlgn="base" latinLnBrk="0" hangingPunct="1">
                        <a:lnSpc>
                          <a:spcPct val="100000"/>
                        </a:lnSpc>
                        <a:spcBef>
                          <a:spcPts val="500"/>
                        </a:spcBef>
                        <a:spcAft>
                          <a:spcPts val="500"/>
                        </a:spcAft>
                        <a:buClrTx/>
                        <a:buSzTx/>
                        <a:buFontTx/>
                        <a:buNone/>
                        <a:tabLst/>
                      </a:pPr>
                      <a:r>
                        <a:rPr kumimoji="0" lang="en-US" altLang="en-US" sz="1700" b="0" i="0" u="none" strike="noStrike" cap="none" normalizeH="0" baseline="0" dirty="0">
                          <a:ln>
                            <a:noFill/>
                          </a:ln>
                          <a:solidFill>
                            <a:srgbClr val="00B050"/>
                          </a:solidFill>
                          <a:effectLst/>
                          <a:latin typeface="+mn-lt"/>
                        </a:rPr>
                        <a:t>Tells stories and uses casual register in colorful ways</a:t>
                      </a:r>
                    </a:p>
                    <a:p>
                      <a:pPr marL="0" marR="0" lvl="0" indent="0" algn="l" defTabSz="914400" rtl="0" eaLnBrk="1" fontAlgn="base" latinLnBrk="0" hangingPunct="1">
                        <a:lnSpc>
                          <a:spcPct val="100000"/>
                        </a:lnSpc>
                        <a:spcBef>
                          <a:spcPts val="500"/>
                        </a:spcBef>
                        <a:spcAft>
                          <a:spcPts val="500"/>
                        </a:spcAft>
                        <a:buClrTx/>
                        <a:buSzTx/>
                        <a:buFontTx/>
                        <a:buNone/>
                        <a:tabLst/>
                      </a:pPr>
                      <a:r>
                        <a:rPr kumimoji="0" lang="en-US" altLang="en-US" sz="1700" b="0" i="0" u="none" strike="noStrike" cap="none" normalizeH="0" baseline="0" dirty="0">
                          <a:ln>
                            <a:noFill/>
                          </a:ln>
                          <a:solidFill>
                            <a:srgbClr val="00B050"/>
                          </a:solidFill>
                          <a:effectLst/>
                          <a:latin typeface="+mn-lt"/>
                        </a:rPr>
                        <a:t>Mimics accurately</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bl>
          </a:graphicData>
        </a:graphic>
      </p:graphicFrame>
      <p:sp>
        <p:nvSpPr>
          <p:cNvPr id="98321" name="Rectangle 17"/>
          <p:cNvSpPr>
            <a:spLocks noChangeArrowheads="1"/>
          </p:cNvSpPr>
          <p:nvPr/>
        </p:nvSpPr>
        <p:spPr bwMode="auto">
          <a:xfrm>
            <a:off x="799162" y="549673"/>
            <a:ext cx="7506429"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lnSpc>
                <a:spcPct val="90000"/>
              </a:lnSpc>
            </a:pPr>
            <a:r>
              <a:rPr lang="en-US" altLang="en-US" sz="2400" b="1" dirty="0">
                <a:solidFill>
                  <a:schemeClr val="tx2"/>
                </a:solidFill>
              </a:rPr>
              <a:t>Comparison of Attributes of Gifted/Talented Students </a:t>
            </a:r>
          </a:p>
          <a:p>
            <a:pPr algn="ctr" eaLnBrk="0" hangingPunct="0">
              <a:lnSpc>
                <a:spcPct val="90000"/>
              </a:lnSpc>
            </a:pPr>
            <a:r>
              <a:rPr lang="en-US" altLang="en-US" sz="2400" b="1" dirty="0">
                <a:solidFill>
                  <a:schemeClr val="tx2"/>
                </a:solidFill>
              </a:rPr>
              <a:t>and Gifted/Talented Students from Poverty</a:t>
            </a:r>
          </a:p>
        </p:txBody>
      </p:sp>
      <p:pic>
        <p:nvPicPr>
          <p:cNvPr id="5" name="Picture 2">
            <a:extLst>
              <a:ext uri="{FF2B5EF4-FFF2-40B4-BE49-F238E27FC236}">
                <a16:creationId xmlns="" xmlns:a16="http://schemas.microsoft.com/office/drawing/2014/main" id="{07C6CA3F-D429-48E2-8F10-3C1F77D02E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Footer Placeholder 5">
            <a:extLst>
              <a:ext uri="{FF2B5EF4-FFF2-40B4-BE49-F238E27FC236}">
                <a16:creationId xmlns="" xmlns:a16="http://schemas.microsoft.com/office/drawing/2014/main" id="{28C5F427-8CF8-4D4A-82B8-765656587E02}"/>
              </a:ext>
            </a:extLst>
          </p:cNvPr>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14229418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1359694" y="7434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US" altLang="en-US">
              <a:latin typeface="Times" panose="02020603050405020304" pitchFamily="18" charset="0"/>
            </a:endParaRPr>
          </a:p>
        </p:txBody>
      </p:sp>
      <p:graphicFrame>
        <p:nvGraphicFramePr>
          <p:cNvPr id="100355" name="Group 3"/>
          <p:cNvGraphicFramePr>
            <a:graphicFrameLocks noGrp="1"/>
          </p:cNvGraphicFramePr>
          <p:nvPr>
            <p:extLst>
              <p:ext uri="{D42A27DB-BD31-4B8C-83A1-F6EECF244321}">
                <p14:modId xmlns:p14="http://schemas.microsoft.com/office/powerpoint/2010/main" val="2855340222"/>
              </p:ext>
            </p:extLst>
          </p:nvPr>
        </p:nvGraphicFramePr>
        <p:xfrm>
          <a:off x="1485900" y="1555444"/>
          <a:ext cx="6057900" cy="4165600"/>
        </p:xfrm>
        <a:graphic>
          <a:graphicData uri="http://schemas.openxmlformats.org/drawingml/2006/table">
            <a:tbl>
              <a:tblPr/>
              <a:tblGrid>
                <a:gridCol w="1314450">
                  <a:extLst>
                    <a:ext uri="{9D8B030D-6E8A-4147-A177-3AD203B41FA5}">
                      <a16:colId xmlns="" xmlns:a16="http://schemas.microsoft.com/office/drawing/2014/main" val="20000"/>
                    </a:ext>
                  </a:extLst>
                </a:gridCol>
                <a:gridCol w="2306241">
                  <a:extLst>
                    <a:ext uri="{9D8B030D-6E8A-4147-A177-3AD203B41FA5}">
                      <a16:colId xmlns="" xmlns:a16="http://schemas.microsoft.com/office/drawing/2014/main" val="20001"/>
                    </a:ext>
                  </a:extLst>
                </a:gridCol>
                <a:gridCol w="2437209">
                  <a:extLst>
                    <a:ext uri="{9D8B030D-6E8A-4147-A177-3AD203B41FA5}">
                      <a16:colId xmlns="" xmlns:a16="http://schemas.microsoft.com/office/drawing/2014/main" val="20002"/>
                    </a:ext>
                  </a:extLst>
                </a:gridCol>
              </a:tblGrid>
              <a:tr h="88392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1700" b="1" i="0" u="none" strike="noStrike" cap="none" normalizeH="0" baseline="0" dirty="0">
                          <a:ln>
                            <a:noFill/>
                          </a:ln>
                          <a:solidFill>
                            <a:schemeClr val="bg1"/>
                          </a:solidFill>
                          <a:effectLst/>
                          <a:latin typeface="+mn-lt"/>
                        </a:rPr>
                        <a:t>Attribute</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500"/>
                        </a:spcBef>
                        <a:spcAft>
                          <a:spcPts val="500"/>
                        </a:spcAft>
                        <a:buClrTx/>
                        <a:buSzTx/>
                        <a:buFont typeface="Symbol" panose="05050102010706020507" pitchFamily="18" charset="2"/>
                        <a:buNone/>
                        <a:tabLst/>
                      </a:pPr>
                      <a:r>
                        <a:rPr kumimoji="0" lang="en-US" altLang="en-US" sz="1700" b="1" i="0" u="none" strike="noStrike" cap="none" normalizeH="0" baseline="0">
                          <a:ln>
                            <a:noFill/>
                          </a:ln>
                          <a:solidFill>
                            <a:schemeClr val="bg1"/>
                          </a:solidFill>
                          <a:effectLst/>
                          <a:latin typeface="+mn-lt"/>
                        </a:rPr>
                        <a:t>Gifted/Talented</a:t>
                      </a:r>
                    </a:p>
                    <a:p>
                      <a:pPr marL="0" marR="0" lvl="0" indent="0" algn="ctr" defTabSz="914400" rtl="0" eaLnBrk="1" fontAlgn="base" latinLnBrk="0" hangingPunct="1">
                        <a:lnSpc>
                          <a:spcPct val="100000"/>
                        </a:lnSpc>
                        <a:spcBef>
                          <a:spcPts val="500"/>
                        </a:spcBef>
                        <a:spcAft>
                          <a:spcPts val="500"/>
                        </a:spcAft>
                        <a:buClrTx/>
                        <a:buSzTx/>
                        <a:buFont typeface="Symbol" panose="05050102010706020507" pitchFamily="18" charset="2"/>
                        <a:buNone/>
                        <a:tabLst/>
                      </a:pPr>
                      <a:r>
                        <a:rPr kumimoji="0" lang="en-US" altLang="en-US" sz="1700" b="1" i="0" u="none" strike="noStrike" cap="none" normalizeH="0" baseline="0">
                          <a:ln>
                            <a:noFill/>
                          </a:ln>
                          <a:solidFill>
                            <a:schemeClr val="bg1"/>
                          </a:solidFill>
                          <a:effectLst/>
                          <a:latin typeface="+mn-lt"/>
                        </a:rPr>
                        <a:t>(Kingore, 1993)</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1700" b="1" i="0" u="none" strike="noStrike" cap="none" normalizeH="0" baseline="0">
                          <a:ln>
                            <a:noFill/>
                          </a:ln>
                          <a:solidFill>
                            <a:schemeClr val="bg1"/>
                          </a:solidFill>
                          <a:effectLst/>
                          <a:latin typeface="+mn-lt"/>
                        </a:rPr>
                        <a:t>Gifted/Talented from Poverty</a:t>
                      </a: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1700" b="1" i="0" u="none" strike="noStrike" cap="none" normalizeH="0" baseline="0">
                          <a:ln>
                            <a:noFill/>
                          </a:ln>
                          <a:solidFill>
                            <a:schemeClr val="bg1"/>
                          </a:solidFill>
                          <a:effectLst/>
                          <a:latin typeface="+mn-lt"/>
                        </a:rPr>
                        <a:t>(Slocumb &amp; Payne, 2000)</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0"/>
                  </a:ext>
                </a:extLst>
              </a:tr>
              <a:tr h="29337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500"/>
                        </a:spcBef>
                        <a:spcAft>
                          <a:spcPts val="500"/>
                        </a:spcAft>
                        <a:buClrTx/>
                        <a:buSzTx/>
                        <a:buFontTx/>
                        <a:buNone/>
                        <a:tabLst/>
                      </a:pPr>
                      <a:endParaRPr kumimoji="0" lang="en-US" altLang="en-US" sz="1700" b="0" i="0" u="none" strike="noStrike" cap="none" normalizeH="0" baseline="0" dirty="0">
                        <a:ln>
                          <a:noFill/>
                        </a:ln>
                        <a:solidFill>
                          <a:schemeClr val="bg1"/>
                        </a:solidFill>
                        <a:effectLst/>
                        <a:latin typeface="+mn-lt"/>
                      </a:endParaRPr>
                    </a:p>
                    <a:p>
                      <a:pPr marL="0" marR="0" lvl="0" indent="0" algn="l" defTabSz="914400" rtl="0" eaLnBrk="1" fontAlgn="base" latinLnBrk="0" hangingPunct="1">
                        <a:lnSpc>
                          <a:spcPct val="100000"/>
                        </a:lnSpc>
                        <a:spcBef>
                          <a:spcPts val="500"/>
                        </a:spcBef>
                        <a:spcAft>
                          <a:spcPts val="500"/>
                        </a:spcAft>
                        <a:buClrTx/>
                        <a:buSzTx/>
                        <a:buFontTx/>
                        <a:buNone/>
                        <a:tabLst/>
                      </a:pPr>
                      <a:r>
                        <a:rPr kumimoji="0" lang="en-US" altLang="en-US" sz="1700" b="1" i="0" u="none" strike="noStrike" cap="none" normalizeH="0" baseline="0" dirty="0">
                          <a:ln>
                            <a:noFill/>
                          </a:ln>
                          <a:solidFill>
                            <a:srgbClr val="00B050"/>
                          </a:solidFill>
                          <a:effectLst/>
                          <a:latin typeface="+mn-lt"/>
                        </a:rPr>
                        <a:t>Analytical thinking</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A2C36"/>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500"/>
                        </a:spcBef>
                        <a:spcAft>
                          <a:spcPts val="500"/>
                        </a:spcAft>
                        <a:buClrTx/>
                        <a:buSzTx/>
                        <a:buFontTx/>
                        <a:buNone/>
                        <a:tabLst/>
                      </a:pPr>
                      <a:endParaRPr kumimoji="0" lang="en-US" altLang="en-US" sz="1700" b="0" i="0" u="none" strike="noStrike" cap="none" normalizeH="0" baseline="0" dirty="0">
                        <a:ln>
                          <a:noFill/>
                        </a:ln>
                        <a:solidFill>
                          <a:srgbClr val="000000"/>
                        </a:solidFill>
                        <a:effectLst/>
                        <a:latin typeface="+mn-lt"/>
                        <a:cs typeface="Times New Roman" panose="02020603050405020304" pitchFamily="18" charset="0"/>
                        <a:sym typeface="Symbol" panose="05050102010706020507" pitchFamily="18" charset="2"/>
                      </a:endParaRPr>
                    </a:p>
                    <a:p>
                      <a:pPr marL="0" marR="0" lvl="0" indent="0" algn="l" defTabSz="914400" rtl="0" eaLnBrk="1" fontAlgn="base" latinLnBrk="0" hangingPunct="1">
                        <a:lnSpc>
                          <a:spcPct val="100000"/>
                        </a:lnSpc>
                        <a:spcBef>
                          <a:spcPts val="500"/>
                        </a:spcBef>
                        <a:spcAft>
                          <a:spcPts val="500"/>
                        </a:spcAft>
                        <a:buClrTx/>
                        <a:buSzTx/>
                        <a:buFontTx/>
                        <a:buNone/>
                        <a:tabLst/>
                      </a:pPr>
                      <a:r>
                        <a:rPr kumimoji="0" lang="en-US" altLang="en-US" sz="1700" b="0" i="0" u="none" strike="noStrike" cap="none" normalizeH="0" baseline="0" dirty="0">
                          <a:ln>
                            <a:noFill/>
                          </a:ln>
                          <a:solidFill>
                            <a:srgbClr val="000000"/>
                          </a:solidFill>
                          <a:effectLst/>
                          <a:latin typeface="+mn-lt"/>
                        </a:rPr>
                        <a:t>Discerns components of a whole</a:t>
                      </a:r>
                    </a:p>
                    <a:p>
                      <a:pPr marL="0" marR="0" lvl="0" indent="0" algn="l" defTabSz="914400" rtl="0" eaLnBrk="1" fontAlgn="base" latinLnBrk="0" hangingPunct="1">
                        <a:lnSpc>
                          <a:spcPct val="100000"/>
                        </a:lnSpc>
                        <a:spcBef>
                          <a:spcPts val="500"/>
                        </a:spcBef>
                        <a:spcAft>
                          <a:spcPts val="500"/>
                        </a:spcAft>
                        <a:buClrTx/>
                        <a:buSzTx/>
                        <a:buFontTx/>
                        <a:buNone/>
                        <a:tabLst/>
                      </a:pPr>
                      <a:r>
                        <a:rPr kumimoji="0" lang="en-US" altLang="en-US" sz="1700" b="0" i="0" u="none" strike="noStrike" cap="none" normalizeH="0" baseline="0" dirty="0">
                          <a:ln>
                            <a:noFill/>
                          </a:ln>
                          <a:solidFill>
                            <a:srgbClr val="000000"/>
                          </a:solidFill>
                          <a:effectLst/>
                          <a:latin typeface="+mn-lt"/>
                        </a:rPr>
                        <a:t>Determines relationships and patterns in procedures, experiences, ideas, and/or objects</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4ECEC"/>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500"/>
                        </a:spcBef>
                        <a:spcAft>
                          <a:spcPts val="500"/>
                        </a:spcAft>
                        <a:buClrTx/>
                        <a:buSzTx/>
                        <a:buFontTx/>
                        <a:buNone/>
                        <a:tabLst/>
                      </a:pPr>
                      <a:endParaRPr kumimoji="0" lang="en-US" altLang="en-US" sz="1700" b="0" i="0" u="none" strike="noStrike" cap="none" normalizeH="0" baseline="0" dirty="0">
                        <a:ln>
                          <a:noFill/>
                        </a:ln>
                        <a:solidFill>
                          <a:srgbClr val="92D050"/>
                        </a:solidFill>
                        <a:effectLst/>
                        <a:latin typeface="+mn-lt"/>
                        <a:cs typeface="Times New Roman" panose="02020603050405020304" pitchFamily="18" charset="0"/>
                        <a:sym typeface="Symbol" panose="05050102010706020507" pitchFamily="18" charset="2"/>
                      </a:endParaRPr>
                    </a:p>
                    <a:p>
                      <a:pPr marL="0" marR="0" lvl="0" indent="0" algn="l" defTabSz="914400" rtl="0" eaLnBrk="1" fontAlgn="base" latinLnBrk="0" hangingPunct="1">
                        <a:lnSpc>
                          <a:spcPct val="100000"/>
                        </a:lnSpc>
                        <a:spcBef>
                          <a:spcPts val="500"/>
                        </a:spcBef>
                        <a:spcAft>
                          <a:spcPts val="500"/>
                        </a:spcAft>
                        <a:buClrTx/>
                        <a:buSzTx/>
                        <a:buFontTx/>
                        <a:buNone/>
                        <a:tabLst/>
                      </a:pPr>
                      <a:r>
                        <a:rPr kumimoji="0" lang="en-US" altLang="en-US" sz="1700" b="0" i="0" u="none" strike="noStrike" cap="none" normalizeH="0" baseline="0" dirty="0">
                          <a:ln>
                            <a:noFill/>
                          </a:ln>
                          <a:solidFill>
                            <a:srgbClr val="00B050"/>
                          </a:solidFill>
                          <a:effectLst/>
                          <a:latin typeface="+mn-lt"/>
                        </a:rPr>
                        <a:t>Is intrigued with the idea of planning, though he/she may lack planning skills</a:t>
                      </a:r>
                    </a:p>
                    <a:p>
                      <a:pPr marL="0" marR="0" lvl="0" indent="0" algn="l" defTabSz="914400" rtl="0" eaLnBrk="1" fontAlgn="base" latinLnBrk="0" hangingPunct="1">
                        <a:lnSpc>
                          <a:spcPct val="100000"/>
                        </a:lnSpc>
                        <a:spcBef>
                          <a:spcPts val="500"/>
                        </a:spcBef>
                        <a:spcAft>
                          <a:spcPts val="500"/>
                        </a:spcAft>
                        <a:buClrTx/>
                        <a:buSzTx/>
                        <a:buFontTx/>
                        <a:buNone/>
                        <a:tabLst/>
                      </a:pPr>
                      <a:r>
                        <a:rPr kumimoji="0" lang="en-US" altLang="en-US" sz="1700" b="0" i="0" u="none" strike="noStrike" cap="none" normalizeH="0" baseline="0" dirty="0">
                          <a:ln>
                            <a:noFill/>
                          </a:ln>
                          <a:solidFill>
                            <a:srgbClr val="00B050"/>
                          </a:solidFill>
                          <a:effectLst/>
                          <a:latin typeface="+mn-lt"/>
                        </a:rPr>
                        <a:t>Discerns patterns in human behavior, but not necessarily in ideas</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bl>
          </a:graphicData>
        </a:graphic>
      </p:graphicFrame>
      <p:sp>
        <p:nvSpPr>
          <p:cNvPr id="100369" name="Rectangle 17"/>
          <p:cNvSpPr>
            <a:spLocks noChangeArrowheads="1"/>
          </p:cNvSpPr>
          <p:nvPr/>
        </p:nvSpPr>
        <p:spPr bwMode="auto">
          <a:xfrm>
            <a:off x="761635" y="549052"/>
            <a:ext cx="750642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a:solidFill>
                  <a:schemeClr val="tx2"/>
                </a:solidFill>
              </a:rPr>
              <a:t>Comparison of Attributes of Gifted/Talented Students </a:t>
            </a:r>
          </a:p>
          <a:p>
            <a:pPr algn="ctr" eaLnBrk="0" hangingPunct="0"/>
            <a:r>
              <a:rPr lang="en-US" altLang="en-US" sz="2400" b="1" dirty="0">
                <a:solidFill>
                  <a:schemeClr val="tx2"/>
                </a:solidFill>
              </a:rPr>
              <a:t>and Gifted/Talented Students from Poverty</a:t>
            </a:r>
          </a:p>
        </p:txBody>
      </p:sp>
      <p:pic>
        <p:nvPicPr>
          <p:cNvPr id="5" name="Picture 2">
            <a:extLst>
              <a:ext uri="{FF2B5EF4-FFF2-40B4-BE49-F238E27FC236}">
                <a16:creationId xmlns="" xmlns:a16="http://schemas.microsoft.com/office/drawing/2014/main" id="{B6E967C3-88A3-44CC-9116-641D651886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Footer Placeholder 5">
            <a:extLst>
              <a:ext uri="{FF2B5EF4-FFF2-40B4-BE49-F238E27FC236}">
                <a16:creationId xmlns="" xmlns:a16="http://schemas.microsoft.com/office/drawing/2014/main" id="{46C4DC9E-780A-406E-A41D-77AC47B0437C}"/>
              </a:ext>
            </a:extLst>
          </p:cNvPr>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22987232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1576388" y="56716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US" altLang="en-US">
              <a:latin typeface="Times" panose="02020603050405020304" pitchFamily="18" charset="0"/>
            </a:endParaRPr>
          </a:p>
        </p:txBody>
      </p:sp>
      <p:graphicFrame>
        <p:nvGraphicFramePr>
          <p:cNvPr id="102403" name="Group 3"/>
          <p:cNvGraphicFramePr>
            <a:graphicFrameLocks noGrp="1"/>
          </p:cNvGraphicFramePr>
          <p:nvPr>
            <p:extLst>
              <p:ext uri="{D42A27DB-BD31-4B8C-83A1-F6EECF244321}">
                <p14:modId xmlns:p14="http://schemas.microsoft.com/office/powerpoint/2010/main" val="1341546556"/>
              </p:ext>
            </p:extLst>
          </p:nvPr>
        </p:nvGraphicFramePr>
        <p:xfrm>
          <a:off x="1194816" y="1720804"/>
          <a:ext cx="6803135" cy="3925997"/>
        </p:xfrm>
        <a:graphic>
          <a:graphicData uri="http://schemas.openxmlformats.org/drawingml/2006/table">
            <a:tbl>
              <a:tblPr/>
              <a:tblGrid>
                <a:gridCol w="1476152">
                  <a:extLst>
                    <a:ext uri="{9D8B030D-6E8A-4147-A177-3AD203B41FA5}">
                      <a16:colId xmlns="" xmlns:a16="http://schemas.microsoft.com/office/drawing/2014/main" val="20000"/>
                    </a:ext>
                  </a:extLst>
                </a:gridCol>
                <a:gridCol w="2503040">
                  <a:extLst>
                    <a:ext uri="{9D8B030D-6E8A-4147-A177-3AD203B41FA5}">
                      <a16:colId xmlns="" xmlns:a16="http://schemas.microsoft.com/office/drawing/2014/main" val="20001"/>
                    </a:ext>
                  </a:extLst>
                </a:gridCol>
                <a:gridCol w="2823943">
                  <a:extLst>
                    <a:ext uri="{9D8B030D-6E8A-4147-A177-3AD203B41FA5}">
                      <a16:colId xmlns="" xmlns:a16="http://schemas.microsoft.com/office/drawing/2014/main" val="20002"/>
                    </a:ext>
                  </a:extLst>
                </a:gridCol>
              </a:tblGrid>
              <a:tr h="86871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1700" b="1" i="0" u="none" strike="noStrike" cap="none" normalizeH="0" baseline="0" dirty="0">
                          <a:ln>
                            <a:noFill/>
                          </a:ln>
                          <a:solidFill>
                            <a:schemeClr val="bg1"/>
                          </a:solidFill>
                          <a:effectLst/>
                          <a:latin typeface="Arial" panose="020B0604020202020204" pitchFamily="34" charset="0"/>
                        </a:rPr>
                        <a:t>Attribute</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500"/>
                        </a:spcBef>
                        <a:spcAft>
                          <a:spcPts val="500"/>
                        </a:spcAft>
                        <a:buClrTx/>
                        <a:buSzTx/>
                        <a:buFont typeface="Symbol" panose="05050102010706020507" pitchFamily="18" charset="2"/>
                        <a:buNone/>
                        <a:tabLst/>
                      </a:pPr>
                      <a:r>
                        <a:rPr kumimoji="0" lang="en-US" altLang="en-US" sz="1700" b="1" i="0" u="none" strike="noStrike" cap="none" normalizeH="0" baseline="0">
                          <a:ln>
                            <a:noFill/>
                          </a:ln>
                          <a:solidFill>
                            <a:schemeClr val="bg1"/>
                          </a:solidFill>
                          <a:effectLst/>
                          <a:latin typeface="Arial" panose="020B0604020202020204" pitchFamily="34" charset="0"/>
                        </a:rPr>
                        <a:t>Gifted/Talented</a:t>
                      </a:r>
                    </a:p>
                    <a:p>
                      <a:pPr marL="0" marR="0" lvl="0" indent="0" algn="ctr" defTabSz="914400" rtl="0" eaLnBrk="1" fontAlgn="base" latinLnBrk="0" hangingPunct="1">
                        <a:lnSpc>
                          <a:spcPct val="100000"/>
                        </a:lnSpc>
                        <a:spcBef>
                          <a:spcPts val="500"/>
                        </a:spcBef>
                        <a:spcAft>
                          <a:spcPts val="500"/>
                        </a:spcAft>
                        <a:buClrTx/>
                        <a:buSzTx/>
                        <a:buFont typeface="Symbol" panose="05050102010706020507" pitchFamily="18" charset="2"/>
                        <a:buNone/>
                        <a:tabLst/>
                      </a:pPr>
                      <a:r>
                        <a:rPr kumimoji="0" lang="en-US" altLang="en-US" sz="1700" b="1" i="0" u="none" strike="noStrike" cap="none" normalizeH="0" baseline="0">
                          <a:ln>
                            <a:noFill/>
                          </a:ln>
                          <a:solidFill>
                            <a:schemeClr val="bg1"/>
                          </a:solidFill>
                          <a:effectLst/>
                          <a:latin typeface="Arial" panose="020B0604020202020204" pitchFamily="34" charset="0"/>
                        </a:rPr>
                        <a:t>(Kingore, 1993)</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1700" b="1" i="0" u="none" strike="noStrike" cap="none" normalizeH="0" baseline="0">
                          <a:ln>
                            <a:noFill/>
                          </a:ln>
                          <a:solidFill>
                            <a:schemeClr val="bg1"/>
                          </a:solidFill>
                          <a:effectLst/>
                          <a:latin typeface="Arial" panose="020B0604020202020204" pitchFamily="34" charset="0"/>
                        </a:rPr>
                        <a:t>Gifted/Talented from Poverty</a:t>
                      </a:r>
                    </a:p>
                    <a:p>
                      <a:pPr marL="0" marR="0" lvl="0" indent="0" algn="ctr" defTabSz="914400" rtl="0" eaLnBrk="1" fontAlgn="base" latinLnBrk="0" hangingPunct="1">
                        <a:lnSpc>
                          <a:spcPct val="100000"/>
                        </a:lnSpc>
                        <a:spcBef>
                          <a:spcPts val="500"/>
                        </a:spcBef>
                        <a:spcAft>
                          <a:spcPts val="500"/>
                        </a:spcAft>
                        <a:buClrTx/>
                        <a:buSzTx/>
                        <a:buFontTx/>
                        <a:buNone/>
                        <a:tabLst/>
                      </a:pPr>
                      <a:r>
                        <a:rPr kumimoji="0" lang="en-US" altLang="en-US" sz="1700" b="1" i="0" u="none" strike="noStrike" cap="none" normalizeH="0" baseline="0">
                          <a:ln>
                            <a:noFill/>
                          </a:ln>
                          <a:solidFill>
                            <a:schemeClr val="bg1"/>
                          </a:solidFill>
                          <a:effectLst/>
                          <a:latin typeface="Arial" panose="020B0604020202020204" pitchFamily="34" charset="0"/>
                        </a:rPr>
                        <a:t>(Slocumb &amp; Payne, 2000)</a:t>
                      </a: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 xmlns:a16="http://schemas.microsoft.com/office/drawing/2014/main" val="10000"/>
                  </a:ext>
                </a:extLst>
              </a:tr>
              <a:tr h="295317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500"/>
                        </a:spcBef>
                        <a:spcAft>
                          <a:spcPts val="500"/>
                        </a:spcAft>
                        <a:buClrTx/>
                        <a:buSzTx/>
                        <a:buFontTx/>
                        <a:buNone/>
                        <a:tabLst/>
                      </a:pPr>
                      <a:endParaRPr kumimoji="0" lang="en-US" altLang="en-US" sz="17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1" fontAlgn="base" latinLnBrk="0" hangingPunct="1">
                        <a:lnSpc>
                          <a:spcPct val="100000"/>
                        </a:lnSpc>
                        <a:spcBef>
                          <a:spcPts val="500"/>
                        </a:spcBef>
                        <a:spcAft>
                          <a:spcPts val="500"/>
                        </a:spcAft>
                        <a:buClrTx/>
                        <a:buSzTx/>
                        <a:buFontTx/>
                        <a:buNone/>
                        <a:tabLst/>
                      </a:pPr>
                      <a:r>
                        <a:rPr kumimoji="0" lang="en-US" altLang="en-US" sz="1700" b="1" i="0" u="none" strike="noStrike" cap="none" normalizeH="0" baseline="0" dirty="0">
                          <a:ln>
                            <a:noFill/>
                          </a:ln>
                          <a:solidFill>
                            <a:srgbClr val="00B050"/>
                          </a:solidFill>
                          <a:effectLst/>
                          <a:latin typeface="Arial" panose="020B0604020202020204" pitchFamily="34" charset="0"/>
                        </a:rPr>
                        <a:t>Meaning motivated</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2A2C36"/>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500"/>
                        </a:spcBef>
                        <a:spcAft>
                          <a:spcPts val="500"/>
                        </a:spcAft>
                        <a:buClrTx/>
                        <a:buSzTx/>
                        <a:buFontTx/>
                        <a:buNone/>
                        <a:tabLst/>
                      </a:pPr>
                      <a:endParaRPr kumimoji="0" lang="en-US" altLang="en-US" sz="17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sym typeface="Symbol" panose="05050102010706020507" pitchFamily="18" charset="2"/>
                      </a:endParaRPr>
                    </a:p>
                    <a:p>
                      <a:pPr marL="0" marR="0" lvl="0" indent="0" algn="l" defTabSz="914400" rtl="0" eaLnBrk="1" fontAlgn="base" latinLnBrk="0" hangingPunct="1">
                        <a:lnSpc>
                          <a:spcPct val="100000"/>
                        </a:lnSpc>
                        <a:spcBef>
                          <a:spcPts val="500"/>
                        </a:spcBef>
                        <a:spcAft>
                          <a:spcPts val="500"/>
                        </a:spcAft>
                        <a:buClrTx/>
                        <a:buSzTx/>
                        <a:buFontTx/>
                        <a:buNone/>
                        <a:tabLst/>
                      </a:pPr>
                      <a:r>
                        <a:rPr kumimoji="0" lang="en-US" altLang="en-US" sz="1700" b="0" i="0" u="none" strike="noStrike" cap="none" normalizeH="0" baseline="0" dirty="0">
                          <a:ln>
                            <a:noFill/>
                          </a:ln>
                          <a:solidFill>
                            <a:srgbClr val="000000"/>
                          </a:solidFill>
                          <a:effectLst/>
                          <a:latin typeface="Arial" panose="020B0604020202020204" pitchFamily="34" charset="0"/>
                        </a:rPr>
                        <a:t>Shows curiosity, inner drive, and thorough, independent understanding</a:t>
                      </a:r>
                    </a:p>
                    <a:p>
                      <a:pPr marL="0" marR="0" lvl="0" indent="0" algn="l" defTabSz="914400" rtl="0" eaLnBrk="1" fontAlgn="base" latinLnBrk="0" hangingPunct="1">
                        <a:lnSpc>
                          <a:spcPct val="100000"/>
                        </a:lnSpc>
                        <a:spcBef>
                          <a:spcPts val="500"/>
                        </a:spcBef>
                        <a:spcAft>
                          <a:spcPts val="500"/>
                        </a:spcAft>
                        <a:buClrTx/>
                        <a:buSzTx/>
                        <a:buFontTx/>
                        <a:buNone/>
                        <a:tabLst/>
                      </a:pPr>
                      <a:r>
                        <a:rPr kumimoji="0" lang="en-US" altLang="en-US" sz="1700" b="0" i="0" u="none" strike="noStrike" cap="none" normalizeH="0" baseline="0" dirty="0">
                          <a:ln>
                            <a:noFill/>
                          </a:ln>
                          <a:solidFill>
                            <a:srgbClr val="000000"/>
                          </a:solidFill>
                          <a:effectLst/>
                          <a:latin typeface="Arial" panose="020B0604020202020204" pitchFamily="34" charset="0"/>
                        </a:rPr>
                        <a:t>Asks penetrating questions</a:t>
                      </a:r>
                    </a:p>
                    <a:p>
                      <a:pPr marL="0" marR="0" lvl="0" indent="0" algn="l" defTabSz="914400" rtl="0" eaLnBrk="1" fontAlgn="base" latinLnBrk="0" hangingPunct="1">
                        <a:lnSpc>
                          <a:spcPct val="100000"/>
                        </a:lnSpc>
                        <a:spcBef>
                          <a:spcPts val="500"/>
                        </a:spcBef>
                        <a:spcAft>
                          <a:spcPts val="500"/>
                        </a:spcAft>
                        <a:buClrTx/>
                        <a:buSzTx/>
                        <a:buFontTx/>
                        <a:buNone/>
                        <a:tabLst/>
                      </a:pPr>
                      <a:r>
                        <a:rPr kumimoji="0" lang="en-US" altLang="en-US" sz="1700" b="0" i="0" u="none" strike="noStrike" cap="none" normalizeH="0" baseline="0" dirty="0">
                          <a:ln>
                            <a:noFill/>
                          </a:ln>
                          <a:solidFill>
                            <a:srgbClr val="000000"/>
                          </a:solidFill>
                          <a:effectLst/>
                          <a:latin typeface="Arial" panose="020B0604020202020204" pitchFamily="34" charset="0"/>
                        </a:rPr>
                        <a:t>Demonstrates extensive memory</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4ECEC"/>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500"/>
                        </a:spcBef>
                        <a:spcAft>
                          <a:spcPts val="500"/>
                        </a:spcAft>
                        <a:buClrTx/>
                        <a:buSzTx/>
                        <a:buFontTx/>
                        <a:buNone/>
                        <a:tabLst/>
                      </a:pPr>
                      <a:endParaRPr kumimoji="0" lang="en-US" altLang="en-US" sz="17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sym typeface="Symbol" panose="05050102010706020507" pitchFamily="18" charset="2"/>
                      </a:endParaRPr>
                    </a:p>
                    <a:p>
                      <a:pPr marL="0" marR="0" lvl="0" indent="0" algn="l" defTabSz="914400" rtl="0" eaLnBrk="1" fontAlgn="base" latinLnBrk="0" hangingPunct="1">
                        <a:lnSpc>
                          <a:spcPct val="100000"/>
                        </a:lnSpc>
                        <a:spcBef>
                          <a:spcPts val="500"/>
                        </a:spcBef>
                        <a:spcAft>
                          <a:spcPts val="500"/>
                        </a:spcAft>
                        <a:buClrTx/>
                        <a:buSzTx/>
                        <a:buFontTx/>
                        <a:buNone/>
                        <a:tabLst/>
                      </a:pPr>
                      <a:r>
                        <a:rPr kumimoji="0" lang="en-US" altLang="en-US" sz="1700" b="0" i="0" u="none" strike="noStrike" cap="none" normalizeH="0" baseline="0" dirty="0">
                          <a:ln>
                            <a:noFill/>
                          </a:ln>
                          <a:solidFill>
                            <a:srgbClr val="00B050"/>
                          </a:solidFill>
                          <a:effectLst/>
                          <a:latin typeface="Arial" panose="020B0604020202020204" pitchFamily="34" charset="0"/>
                        </a:rPr>
                        <a:t>Is curious, independent</a:t>
                      </a:r>
                    </a:p>
                    <a:p>
                      <a:pPr marL="0" marR="0" lvl="0" indent="0" algn="l" defTabSz="914400" rtl="0" eaLnBrk="1" fontAlgn="base" latinLnBrk="0" hangingPunct="1">
                        <a:lnSpc>
                          <a:spcPct val="100000"/>
                        </a:lnSpc>
                        <a:spcBef>
                          <a:spcPts val="500"/>
                        </a:spcBef>
                        <a:spcAft>
                          <a:spcPts val="500"/>
                        </a:spcAft>
                        <a:buClrTx/>
                        <a:buSzTx/>
                        <a:buFontTx/>
                        <a:buNone/>
                        <a:tabLst/>
                      </a:pPr>
                      <a:r>
                        <a:rPr kumimoji="0" lang="en-US" altLang="en-US" sz="1700" b="0" i="0" u="none" strike="noStrike" cap="none" normalizeH="0" baseline="0" dirty="0">
                          <a:ln>
                            <a:noFill/>
                          </a:ln>
                          <a:solidFill>
                            <a:srgbClr val="00B050"/>
                          </a:solidFill>
                          <a:effectLst/>
                          <a:latin typeface="Arial" panose="020B0604020202020204" pitchFamily="34" charset="0"/>
                        </a:rPr>
                        <a:t>Asks questions focused on relationships</a:t>
                      </a:r>
                    </a:p>
                    <a:p>
                      <a:pPr marL="0" marR="0" lvl="0" indent="0" algn="l" defTabSz="914400" rtl="0" eaLnBrk="1" fontAlgn="base" latinLnBrk="0" hangingPunct="1">
                        <a:lnSpc>
                          <a:spcPct val="100000"/>
                        </a:lnSpc>
                        <a:spcBef>
                          <a:spcPts val="500"/>
                        </a:spcBef>
                        <a:spcAft>
                          <a:spcPts val="500"/>
                        </a:spcAft>
                        <a:buClrTx/>
                        <a:buSzTx/>
                        <a:buFontTx/>
                        <a:buNone/>
                        <a:tabLst/>
                      </a:pPr>
                      <a:r>
                        <a:rPr kumimoji="0" lang="en-US" altLang="en-US" sz="1700" b="0" i="0" u="none" strike="noStrike" cap="none" normalizeH="0" baseline="0" dirty="0">
                          <a:ln>
                            <a:noFill/>
                          </a:ln>
                          <a:solidFill>
                            <a:srgbClr val="00B050"/>
                          </a:solidFill>
                          <a:effectLst/>
                          <a:latin typeface="Arial" panose="020B0604020202020204" pitchFamily="34" charset="0"/>
                        </a:rPr>
                        <a:t>Has an extensive memory about people and conversations</a:t>
                      </a:r>
                    </a:p>
                    <a:p>
                      <a:pPr marL="0" marR="0" lvl="0" indent="0" algn="l" defTabSz="914400" rtl="0" eaLnBrk="1" fontAlgn="base" latinLnBrk="0" hangingPunct="1">
                        <a:lnSpc>
                          <a:spcPct val="100000"/>
                        </a:lnSpc>
                        <a:spcBef>
                          <a:spcPts val="500"/>
                        </a:spcBef>
                        <a:spcAft>
                          <a:spcPts val="500"/>
                        </a:spcAft>
                        <a:buClrTx/>
                        <a:buSzTx/>
                        <a:buFontTx/>
                        <a:buNone/>
                        <a:tabLst/>
                      </a:pPr>
                      <a:r>
                        <a:rPr kumimoji="0" lang="en-US" altLang="en-US" sz="1700" b="0" i="0" u="none" strike="noStrike" cap="none" normalizeH="0" baseline="0" dirty="0">
                          <a:ln>
                            <a:noFill/>
                          </a:ln>
                          <a:solidFill>
                            <a:srgbClr val="00B050"/>
                          </a:solidFill>
                          <a:effectLst/>
                          <a:latin typeface="Arial" panose="020B0604020202020204" pitchFamily="34" charset="0"/>
                        </a:rPr>
                        <a:t>Questions issues related to fairness and/or importance </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bl>
          </a:graphicData>
        </a:graphic>
      </p:graphicFrame>
      <p:sp>
        <p:nvSpPr>
          <p:cNvPr id="102417" name="Rectangle 17"/>
          <p:cNvSpPr>
            <a:spLocks noChangeArrowheads="1"/>
          </p:cNvSpPr>
          <p:nvPr/>
        </p:nvSpPr>
        <p:spPr bwMode="auto">
          <a:xfrm>
            <a:off x="799163" y="521001"/>
            <a:ext cx="750642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2400" b="1" dirty="0"/>
              <a:t>Comparison of Attributes of Gifted/Talented Students </a:t>
            </a:r>
          </a:p>
          <a:p>
            <a:pPr algn="ctr" eaLnBrk="0" hangingPunct="0"/>
            <a:r>
              <a:rPr lang="en-US" altLang="en-US" sz="2400" b="1" dirty="0"/>
              <a:t>and Gifted/Talented Students from Poverty</a:t>
            </a:r>
          </a:p>
        </p:txBody>
      </p:sp>
      <p:pic>
        <p:nvPicPr>
          <p:cNvPr id="5" name="Picture 2">
            <a:extLst>
              <a:ext uri="{FF2B5EF4-FFF2-40B4-BE49-F238E27FC236}">
                <a16:creationId xmlns="" xmlns:a16="http://schemas.microsoft.com/office/drawing/2014/main" id="{7E15A62B-3A7B-443F-A133-33C3D3A445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Footer Placeholder 5">
            <a:extLst>
              <a:ext uri="{FF2B5EF4-FFF2-40B4-BE49-F238E27FC236}">
                <a16:creationId xmlns="" xmlns:a16="http://schemas.microsoft.com/office/drawing/2014/main" id="{FE3FB820-D547-41C3-BBDF-E6F6ED54A8EC}"/>
              </a:ext>
            </a:extLst>
          </p:cNvPr>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19466532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1600200" y="1543050"/>
            <a:ext cx="5829300" cy="91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endParaRPr lang="en-US" altLang="en-US" sz="2850" b="1">
              <a:latin typeface="Gill Sans MT" panose="020B0502020104020203" pitchFamily="34" charset="0"/>
            </a:endParaRPr>
          </a:p>
          <a:p>
            <a:pPr algn="ctr" eaLnBrk="0" hangingPunct="0">
              <a:spcBef>
                <a:spcPct val="50000"/>
              </a:spcBef>
            </a:pPr>
            <a:endParaRPr lang="en-US" altLang="en-US" sz="1650" b="1">
              <a:latin typeface="Gill Sans MT" panose="020B0502020104020203" pitchFamily="34" charset="0"/>
            </a:endParaRPr>
          </a:p>
        </p:txBody>
      </p:sp>
      <p:sp>
        <p:nvSpPr>
          <p:cNvPr id="106499" name="Rectangle 3"/>
          <p:cNvSpPr>
            <a:spLocks noGrp="1" noChangeArrowheads="1"/>
          </p:cNvSpPr>
          <p:nvPr>
            <p:ph type="title"/>
          </p:nvPr>
        </p:nvSpPr>
        <p:spPr>
          <a:xfrm>
            <a:off x="705778" y="2180398"/>
            <a:ext cx="7052172" cy="548879"/>
          </a:xfrm>
          <a:noFill/>
          <a:ln/>
        </p:spPr>
        <p:txBody>
          <a:bodyPr>
            <a:noAutofit/>
          </a:bodyPr>
          <a:lstStyle/>
          <a:p>
            <a:r>
              <a:rPr lang="en-US" altLang="en-US" sz="4800" dirty="0"/>
              <a:t>Varied Faces of Giftedness</a:t>
            </a:r>
            <a:r>
              <a:rPr lang="en-US" altLang="en-US" sz="4800"/>
              <a:t/>
            </a:r>
            <a:br>
              <a:rPr lang="en-US" altLang="en-US" sz="4800"/>
            </a:br>
            <a:r>
              <a:rPr lang="en-US" altLang="en-US" sz="4800" smtClean="0"/>
              <a:t/>
            </a:r>
            <a:br>
              <a:rPr lang="en-US" altLang="en-US" sz="4800" smtClean="0"/>
            </a:br>
            <a:r>
              <a:rPr lang="en-US" altLang="en-US" sz="1800" smtClean="0">
                <a:hlinkClick r:id="rId3"/>
              </a:rPr>
              <a:t>http</a:t>
            </a:r>
            <a:r>
              <a:rPr lang="en-US" altLang="en-US" sz="1800" dirty="0">
                <a:hlinkClick r:id="rId3"/>
              </a:rPr>
              <a:t>:/www.gtequity.org/docs/opt/varied_faces.pdf</a:t>
            </a:r>
            <a:endParaRPr lang="en-US" altLang="en-US" sz="1800" dirty="0"/>
          </a:p>
        </p:txBody>
      </p:sp>
      <p:pic>
        <p:nvPicPr>
          <p:cNvPr id="6" name="Picture 2">
            <a:extLst>
              <a:ext uri="{FF2B5EF4-FFF2-40B4-BE49-F238E27FC236}">
                <a16:creationId xmlns="" xmlns:a16="http://schemas.microsoft.com/office/drawing/2014/main" id="{95D08112-96CD-4D5D-9469-5E99FD91FEC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Footer Placeholder 5">
            <a:extLst>
              <a:ext uri="{FF2B5EF4-FFF2-40B4-BE49-F238E27FC236}">
                <a16:creationId xmlns="" xmlns:a16="http://schemas.microsoft.com/office/drawing/2014/main" id="{63835776-BD2B-4D65-B80C-BE50C3899950}"/>
              </a:ext>
            </a:extLst>
          </p:cNvPr>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2250" y="3358557"/>
            <a:ext cx="3505200" cy="2324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929384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543800" cy="1721734"/>
          </a:xfrm>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dirty="0"/>
              <a:t>How does your district compare to the Region?</a:t>
            </a:r>
          </a:p>
          <a:p>
            <a:pPr marL="0" marR="0" lvl="0" indent="0" algn="ctr" defTabSz="914400" eaLnBrk="1" fontAlgn="auto" latinLnBrk="0" hangingPunct="1">
              <a:lnSpc>
                <a:spcPct val="100000"/>
              </a:lnSpc>
              <a:spcBef>
                <a:spcPts val="0"/>
              </a:spcBef>
              <a:spcAft>
                <a:spcPts val="0"/>
              </a:spcAft>
              <a:buClrTx/>
              <a:buSzTx/>
              <a:buFontTx/>
              <a:buNone/>
              <a:tabLst/>
              <a:defRPr/>
            </a:pPr>
            <a:r>
              <a:rPr lang="en-US" sz="2800" dirty="0"/>
              <a:t>What inequities exist in your GT population?</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4350" y="2523281"/>
            <a:ext cx="5499100" cy="22263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4"/>
          <p:cNvSpPr>
            <a:spLocks noGrp="1"/>
          </p:cNvSpPr>
          <p:nvPr>
            <p:ph type="title"/>
          </p:nvPr>
        </p:nvSpPr>
        <p:spPr>
          <a:xfrm>
            <a:off x="762000" y="4572000"/>
            <a:ext cx="7543800" cy="1600200"/>
          </a:xfrm>
        </p:spPr>
        <p:txBody>
          <a:bodyPr>
            <a:normAutofit/>
          </a:bodyPr>
          <a:lstStyle/>
          <a:p>
            <a:pPr algn="ctr"/>
            <a:r>
              <a:rPr lang="en-US" dirty="0">
                <a:hlinkClick r:id="rId3"/>
              </a:rPr>
              <a:t>ocrdata.ed.gov</a:t>
            </a:r>
            <a:endParaRPr lang="en-US" dirty="0"/>
          </a:p>
        </p:txBody>
      </p:sp>
      <p:pic>
        <p:nvPicPr>
          <p:cNvPr id="6" name="Picture 2">
            <a:extLst>
              <a:ext uri="{FF2B5EF4-FFF2-40B4-BE49-F238E27FC236}">
                <a16:creationId xmlns="" xmlns:a16="http://schemas.microsoft.com/office/drawing/2014/main" id="{0E9E5CFA-B3D2-4C94-BC95-5DF1012B75C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Footer Placeholder 5">
            <a:extLst>
              <a:ext uri="{FF2B5EF4-FFF2-40B4-BE49-F238E27FC236}">
                <a16:creationId xmlns="" xmlns:a16="http://schemas.microsoft.com/office/drawing/2014/main" id="{9F186AA0-7B2B-4530-867E-9752A781A788}"/>
              </a:ext>
            </a:extLst>
          </p:cNvPr>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12417409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Reflection</a:t>
            </a:r>
          </a:p>
        </p:txBody>
      </p:sp>
      <p:sp>
        <p:nvSpPr>
          <p:cNvPr id="3" name="Content Placeholder 2"/>
          <p:cNvSpPr>
            <a:spLocks noGrp="1"/>
          </p:cNvSpPr>
          <p:nvPr>
            <p:ph idx="1"/>
          </p:nvPr>
        </p:nvSpPr>
        <p:spPr>
          <a:xfrm>
            <a:off x="1203765" y="1067765"/>
            <a:ext cx="6824241" cy="3886200"/>
          </a:xfrm>
        </p:spPr>
        <p:txBody>
          <a:bodyPr>
            <a:normAutofit/>
          </a:bodyPr>
          <a:lstStyle/>
          <a:p>
            <a:pPr marL="0" indent="0" algn="ctr" eaLnBrk="0" hangingPunct="0">
              <a:buNone/>
            </a:pPr>
            <a:r>
              <a:rPr lang="en-US" altLang="en-US" sz="2800" b="1" dirty="0">
                <a:latin typeface="Gill Sans MT" panose="020B0502020104020203" pitchFamily="34" charset="0"/>
              </a:rPr>
              <a:t>If we don’t provide GT services to the best and the brightest from this rapidly growing population, where will the leadership and role models come from? </a:t>
            </a:r>
            <a:endParaRPr lang="en-US" altLang="en-US" sz="2800" dirty="0">
              <a:latin typeface="Gill Sans MT" panose="020B0502020104020203" pitchFamily="34" charset="0"/>
            </a:endParaRPr>
          </a:p>
          <a:p>
            <a:endParaRPr lang="en-US" sz="2800" dirty="0"/>
          </a:p>
        </p:txBody>
      </p:sp>
      <p:pic>
        <p:nvPicPr>
          <p:cNvPr id="4" name="Picture 2">
            <a:extLst>
              <a:ext uri="{FF2B5EF4-FFF2-40B4-BE49-F238E27FC236}">
                <a16:creationId xmlns="" xmlns:a16="http://schemas.microsoft.com/office/drawing/2014/main" id="{259B4BDE-FADA-43CB-87A4-337A9174C2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ooter Placeholder 5">
            <a:extLst>
              <a:ext uri="{FF2B5EF4-FFF2-40B4-BE49-F238E27FC236}">
                <a16:creationId xmlns="" xmlns:a16="http://schemas.microsoft.com/office/drawing/2014/main" id="{897FAB22-F280-4372-989A-B6AC9397FBAB}"/>
              </a:ext>
            </a:extLst>
          </p:cNvPr>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17754820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592" cy="1600200"/>
          </a:xfrm>
        </p:spPr>
        <p:txBody>
          <a:bodyPr>
            <a:normAutofit/>
          </a:bodyPr>
          <a:lstStyle/>
          <a:p>
            <a:r>
              <a:rPr lang="en-US" dirty="0"/>
              <a:t>Session Objectives</a:t>
            </a:r>
          </a:p>
        </p:txBody>
      </p:sp>
      <p:sp>
        <p:nvSpPr>
          <p:cNvPr id="3" name="Content Placeholder 2"/>
          <p:cNvSpPr>
            <a:spLocks noGrp="1"/>
          </p:cNvSpPr>
          <p:nvPr>
            <p:ph sz="half" idx="1"/>
          </p:nvPr>
        </p:nvSpPr>
        <p:spPr>
          <a:xfrm>
            <a:off x="762000" y="587892"/>
            <a:ext cx="3657600" cy="3984108"/>
          </a:xfrm>
        </p:spPr>
        <p:txBody>
          <a:bodyPr/>
          <a:lstStyle/>
          <a:p>
            <a:r>
              <a:rPr lang="en-US" b="1" dirty="0"/>
              <a:t>Content Objective</a:t>
            </a:r>
          </a:p>
          <a:p>
            <a:pPr marL="0" indent="0">
              <a:buNone/>
            </a:pPr>
            <a:r>
              <a:rPr lang="en-US" sz="2400" dirty="0"/>
              <a:t>Today I </a:t>
            </a:r>
            <a:r>
              <a:rPr lang="en-US" sz="2400" u="sng" dirty="0"/>
              <a:t>explored</a:t>
            </a:r>
            <a:r>
              <a:rPr lang="en-US" sz="2400" dirty="0"/>
              <a:t> the differences between </a:t>
            </a:r>
            <a:r>
              <a:rPr lang="en-US" sz="2400" b="1" dirty="0"/>
              <a:t>remediation and acceleration</a:t>
            </a:r>
            <a:r>
              <a:rPr lang="en-US" sz="2400" dirty="0"/>
              <a:t>. I also </a:t>
            </a:r>
            <a:r>
              <a:rPr lang="en-US" sz="2400" u="sng" dirty="0"/>
              <a:t>reflected</a:t>
            </a:r>
            <a:r>
              <a:rPr lang="en-US" sz="2400" dirty="0"/>
              <a:t> on how </a:t>
            </a:r>
            <a:r>
              <a:rPr lang="en-US" sz="2400" b="1" dirty="0"/>
              <a:t>equity</a:t>
            </a:r>
            <a:r>
              <a:rPr lang="en-US" sz="2400" dirty="0"/>
              <a:t> plays a role in </a:t>
            </a:r>
            <a:r>
              <a:rPr lang="en-US" sz="2400" b="1" dirty="0"/>
              <a:t>GT programs</a:t>
            </a:r>
            <a:r>
              <a:rPr lang="en-US" sz="2400" dirty="0"/>
              <a:t>.</a:t>
            </a:r>
          </a:p>
        </p:txBody>
      </p:sp>
      <p:sp>
        <p:nvSpPr>
          <p:cNvPr id="4" name="Content Placeholder 3"/>
          <p:cNvSpPr>
            <a:spLocks noGrp="1"/>
          </p:cNvSpPr>
          <p:nvPr>
            <p:ph sz="half" idx="2"/>
          </p:nvPr>
        </p:nvSpPr>
        <p:spPr>
          <a:xfrm>
            <a:off x="4552377" y="587892"/>
            <a:ext cx="3657600" cy="3984108"/>
          </a:xfrm>
        </p:spPr>
        <p:txBody>
          <a:bodyPr/>
          <a:lstStyle/>
          <a:p>
            <a:r>
              <a:rPr lang="en-US" b="1" dirty="0"/>
              <a:t>Language Objective</a:t>
            </a:r>
          </a:p>
          <a:p>
            <a:pPr marL="0" indent="0">
              <a:buNone/>
            </a:pPr>
            <a:r>
              <a:rPr lang="en-US" sz="2400" dirty="0"/>
              <a:t>Today I </a:t>
            </a:r>
            <a:r>
              <a:rPr lang="en-US" sz="2400" u="sng" dirty="0"/>
              <a:t>discussed</a:t>
            </a:r>
            <a:r>
              <a:rPr lang="en-US" sz="2400" dirty="0"/>
              <a:t> with my peers the differences between </a:t>
            </a:r>
            <a:r>
              <a:rPr lang="en-US" sz="2400" b="1" dirty="0"/>
              <a:t>remediation and acceleration</a:t>
            </a:r>
            <a:r>
              <a:rPr lang="en-US" sz="2400" dirty="0"/>
              <a:t>. I also </a:t>
            </a:r>
            <a:r>
              <a:rPr lang="en-US" sz="2400" u="sng" dirty="0"/>
              <a:t>created</a:t>
            </a:r>
            <a:r>
              <a:rPr lang="en-US" sz="2400" dirty="0"/>
              <a:t> a </a:t>
            </a:r>
            <a:r>
              <a:rPr lang="en-US" sz="2400" b="1" dirty="0"/>
              <a:t>plan of action</a:t>
            </a:r>
            <a:r>
              <a:rPr lang="en-US" sz="2400" dirty="0"/>
              <a:t> to ensure equitable services in our GT program.</a:t>
            </a:r>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17566390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Exit Tickets</a:t>
            </a:r>
          </a:p>
        </p:txBody>
      </p:sp>
      <p:sp>
        <p:nvSpPr>
          <p:cNvPr id="4" name="Content Placeholder 3"/>
          <p:cNvSpPr>
            <a:spLocks noGrp="1"/>
          </p:cNvSpPr>
          <p:nvPr>
            <p:ph idx="1"/>
          </p:nvPr>
        </p:nvSpPr>
        <p:spPr>
          <a:xfrm>
            <a:off x="761792" y="1998132"/>
            <a:ext cx="7543800" cy="3205879"/>
          </a:xfrm>
        </p:spPr>
        <p:txBody>
          <a:bodyPr>
            <a:normAutofit/>
          </a:bodyPr>
          <a:lstStyle/>
          <a:p>
            <a:r>
              <a:rPr lang="en-US" sz="2800" dirty="0"/>
              <a:t>Write a “Tweet” about something you learned today (120 characters or less). </a:t>
            </a:r>
          </a:p>
          <a:p>
            <a:r>
              <a:rPr lang="en-US" sz="2800" dirty="0"/>
              <a:t>Don’t forget to hash-tag it! </a:t>
            </a:r>
          </a:p>
          <a:p>
            <a:endParaRPr lang="en-US" sz="2800" dirty="0"/>
          </a:p>
          <a:p>
            <a:pPr marL="0" indent="0">
              <a:buNone/>
            </a:pPr>
            <a:r>
              <a:rPr lang="en-US" sz="2800" dirty="0"/>
              <a:t> </a:t>
            </a:r>
          </a:p>
          <a:p>
            <a:endParaRPr lang="en-US" sz="2800" dirty="0"/>
          </a:p>
          <a:p>
            <a:pPr marL="0" indent="0">
              <a:buNone/>
            </a:pPr>
            <a:endParaRPr lang="en-US" sz="2800" dirty="0"/>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a:t>
            </a:r>
            <a:r>
              <a:rPr lang="is-IS" b="0" dirty="0"/>
              <a:t>2018</a:t>
            </a:r>
            <a:r>
              <a:rPr lang="en-US" b="0" dirty="0"/>
              <a:t> Region One Education Service Center</a:t>
            </a:r>
          </a:p>
        </p:txBody>
      </p:sp>
    </p:spTree>
    <p:extLst>
      <p:ext uri="{BB962C8B-B14F-4D97-AF65-F5344CB8AC3E}">
        <p14:creationId xmlns:p14="http://schemas.microsoft.com/office/powerpoint/2010/main" val="5897628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7916" y="257939"/>
            <a:ext cx="6619244" cy="2677648"/>
          </a:xfrm>
        </p:spPr>
        <p:txBody>
          <a:bodyPr/>
          <a:lstStyle/>
          <a:p>
            <a:r>
              <a:rPr lang="en-US"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Mil gracias</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Text Placeholder 5"/>
          <p:cNvSpPr txBox="1">
            <a:spLocks/>
          </p:cNvSpPr>
          <p:nvPr/>
        </p:nvSpPr>
        <p:spPr>
          <a:xfrm>
            <a:off x="770622" y="4068026"/>
            <a:ext cx="7606325" cy="990600"/>
          </a:xfrm>
          <a:prstGeom prst="rect">
            <a:avLst/>
          </a:prstGeom>
        </p:spPr>
        <p:txBody>
          <a:bodyPr vert="horz" lIns="91440" tIns="45720" rIns="91440" bIns="45720" rtlCol="0" anchor="t" anchorCtr="0">
            <a:noAutofit/>
          </a:bodyPr>
          <a:lstStyle>
            <a:lvl1pPr marL="0" indent="0" algn="l" defTabSz="914400" rtl="0" eaLnBrk="1" latinLnBrk="0" hangingPunct="1">
              <a:spcBef>
                <a:spcPct val="20000"/>
              </a:spcBef>
              <a:buClr>
                <a:schemeClr val="accent1"/>
              </a:buClr>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2000" b="1" dirty="0"/>
              <a:t>Karina E. Chapa, M.Ed.</a:t>
            </a:r>
          </a:p>
          <a:p>
            <a:r>
              <a:rPr lang="en-US" sz="2000" dirty="0"/>
              <a:t>Language Proficiency, </a:t>
            </a:r>
            <a:r>
              <a:rPr lang="en-US" sz="2000" dirty="0" err="1"/>
              <a:t>Biliteracy</a:t>
            </a:r>
            <a:r>
              <a:rPr lang="en-US" sz="2000" dirty="0"/>
              <a:t> and Cultural Diversity Director</a:t>
            </a:r>
          </a:p>
          <a:p>
            <a:r>
              <a:rPr lang="en-US" sz="2000" u="sng" dirty="0">
                <a:solidFill>
                  <a:srgbClr val="000000"/>
                </a:solidFill>
              </a:rPr>
              <a:t>kchapa@esc1.net</a:t>
            </a:r>
          </a:p>
          <a:p>
            <a:r>
              <a:rPr lang="en-US" sz="2000" dirty="0"/>
              <a:t>Facebook: Region One ESC Bilingual</a:t>
            </a:r>
          </a:p>
          <a:p>
            <a:r>
              <a:rPr lang="en-US" sz="2000" dirty="0"/>
              <a:t>Twitter @esc1bilingual @</a:t>
            </a:r>
            <a:r>
              <a:rPr lang="en-US" sz="2000" dirty="0" err="1"/>
              <a:t>bilingualpride</a:t>
            </a:r>
            <a:endParaRPr lang="en-US" sz="2000" dirty="0"/>
          </a:p>
        </p:txBody>
      </p:sp>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en-US" b="0" dirty="0"/>
              <a:t>©2018 Region One Education Service Center</a:t>
            </a:r>
          </a:p>
        </p:txBody>
      </p:sp>
    </p:spTree>
    <p:extLst>
      <p:ext uri="{BB962C8B-B14F-4D97-AF65-F5344CB8AC3E}">
        <p14:creationId xmlns:p14="http://schemas.microsoft.com/office/powerpoint/2010/main" val="3810527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2474" y="4572000"/>
            <a:ext cx="7480479" cy="1600200"/>
          </a:xfrm>
        </p:spPr>
        <p:txBody>
          <a:bodyPr/>
          <a:lstStyle/>
          <a:p>
            <a:pPr algn="ctr"/>
            <a:r>
              <a:rPr lang="en-US" dirty="0" smtClean="0"/>
              <a:t>PBMAS Reports</a:t>
            </a:r>
            <a:endParaRPr lang="en-US" dirty="0"/>
          </a:p>
        </p:txBody>
      </p:sp>
      <p:sp>
        <p:nvSpPr>
          <p:cNvPr id="5" name="TextBox 4"/>
          <p:cNvSpPr txBox="1"/>
          <p:nvPr/>
        </p:nvSpPr>
        <p:spPr>
          <a:xfrm>
            <a:off x="850605" y="1307987"/>
            <a:ext cx="7391874" cy="954107"/>
          </a:xfrm>
          <a:prstGeom prst="rect">
            <a:avLst/>
          </a:prstGeom>
          <a:noFill/>
        </p:spPr>
        <p:txBody>
          <a:bodyPr wrap="square" rtlCol="0">
            <a:spAutoFit/>
          </a:bodyPr>
          <a:lstStyle/>
          <a:p>
            <a:pPr algn="ctr"/>
            <a:r>
              <a:rPr lang="en-US" sz="2800" dirty="0">
                <a:hlinkClick r:id="rId2"/>
              </a:rPr>
              <a:t>https://</a:t>
            </a:r>
            <a:r>
              <a:rPr lang="en-US" sz="2800" dirty="0" smtClean="0">
                <a:hlinkClick r:id="rId2"/>
              </a:rPr>
              <a:t>goo.gl/RKDUya</a:t>
            </a:r>
            <a:endParaRPr lang="en-US" sz="2800" dirty="0" smtClean="0"/>
          </a:p>
          <a:p>
            <a:pPr algn="ctr"/>
            <a:endParaRPr lang="en-US" sz="2800" dirty="0"/>
          </a:p>
        </p:txBody>
      </p:sp>
      <p:pic>
        <p:nvPicPr>
          <p:cNvPr id="6" name="Picture 5" descr="Q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6173" y="2327607"/>
            <a:ext cx="2244393" cy="2244393"/>
          </a:xfrm>
          <a:prstGeom prst="rect">
            <a:avLst/>
          </a:prstGeom>
        </p:spPr>
      </p:pic>
      <p:pic>
        <p:nvPicPr>
          <p:cNvPr id="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318405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Shape 1105"/>
          <p:cNvGrpSpPr/>
          <p:nvPr/>
        </p:nvGrpSpPr>
        <p:grpSpPr>
          <a:xfrm>
            <a:off x="2187074" y="1078456"/>
            <a:ext cx="5029514" cy="4346816"/>
            <a:chOff x="1418507" y="4195"/>
            <a:chExt cx="5029514" cy="4346816"/>
          </a:xfrm>
        </p:grpSpPr>
        <p:sp>
          <p:nvSpPr>
            <p:cNvPr id="4" name="Shape 1106"/>
            <p:cNvSpPr/>
            <p:nvPr/>
          </p:nvSpPr>
          <p:spPr>
            <a:xfrm>
              <a:off x="3208259" y="4195"/>
              <a:ext cx="1450007" cy="942504"/>
            </a:xfrm>
            <a:prstGeom prst="roundRect">
              <a:avLst>
                <a:gd name="adj" fmla="val 16667"/>
              </a:avLst>
            </a:prstGeom>
            <a:solidFill>
              <a:schemeClr val="accent2"/>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1107"/>
            <p:cNvSpPr txBox="1"/>
            <p:nvPr/>
          </p:nvSpPr>
          <p:spPr>
            <a:xfrm>
              <a:off x="3254268" y="50204"/>
              <a:ext cx="1357989" cy="850486"/>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1700" b="0" i="0" u="none" strike="noStrike" cap="none" dirty="0">
                  <a:solidFill>
                    <a:schemeClr val="lt1"/>
                  </a:solidFill>
                  <a:latin typeface="Calibri"/>
                  <a:ea typeface="Calibri"/>
                  <a:cs typeface="Calibri"/>
                  <a:sym typeface="Calibri"/>
                </a:rPr>
                <a:t>Special Education</a:t>
              </a:r>
            </a:p>
          </p:txBody>
        </p:sp>
        <p:sp>
          <p:nvSpPr>
            <p:cNvPr id="6" name="Shape 1108"/>
            <p:cNvSpPr/>
            <p:nvPr/>
          </p:nvSpPr>
          <p:spPr>
            <a:xfrm>
              <a:off x="2051406" y="475447"/>
              <a:ext cx="3763715" cy="3763715"/>
            </a:xfrm>
            <a:custGeom>
              <a:avLst/>
              <a:gdLst/>
              <a:ahLst/>
              <a:cxnLst/>
              <a:rect l="0" t="0" r="0" b="0"/>
              <a:pathLst>
                <a:path w="120000" h="120000" extrusionOk="0">
                  <a:moveTo>
                    <a:pt x="89299" y="7640"/>
                  </a:moveTo>
                  <a:lnTo>
                    <a:pt x="89298" y="7640"/>
                  </a:lnTo>
                  <a:cubicBezTo>
                    <a:pt x="95462" y="11088"/>
                    <a:pt x="100968" y="15599"/>
                    <a:pt x="105563" y="20962"/>
                  </a:cubicBezTo>
                </a:path>
              </a:pathLst>
            </a:custGeom>
            <a:noFill/>
            <a:ln w="9525" cap="flat" cmpd="sng">
              <a:solidFill>
                <a:schemeClr val="accent2"/>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1109"/>
            <p:cNvSpPr/>
            <p:nvPr/>
          </p:nvSpPr>
          <p:spPr>
            <a:xfrm>
              <a:off x="4998014" y="1304525"/>
              <a:ext cx="1450007" cy="942504"/>
            </a:xfrm>
            <a:prstGeom prst="roundRect">
              <a:avLst>
                <a:gd name="adj" fmla="val 16667"/>
              </a:avLst>
            </a:prstGeom>
            <a:solidFill>
              <a:schemeClr val="accent3"/>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1110"/>
            <p:cNvSpPr txBox="1"/>
            <p:nvPr/>
          </p:nvSpPr>
          <p:spPr>
            <a:xfrm>
              <a:off x="5044023" y="1350534"/>
              <a:ext cx="1357989" cy="850486"/>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1700" b="0" i="0" u="none" strike="noStrike" cap="none">
                  <a:solidFill>
                    <a:schemeClr val="lt1"/>
                  </a:solidFill>
                  <a:latin typeface="Calibri"/>
                  <a:ea typeface="Calibri"/>
                  <a:cs typeface="Calibri"/>
                  <a:sym typeface="Calibri"/>
                </a:rPr>
                <a:t>Bilingual ESL</a:t>
              </a:r>
            </a:p>
          </p:txBody>
        </p:sp>
        <p:sp>
          <p:nvSpPr>
            <p:cNvPr id="9" name="Shape 1111"/>
            <p:cNvSpPr/>
            <p:nvPr/>
          </p:nvSpPr>
          <p:spPr>
            <a:xfrm>
              <a:off x="2051406" y="475447"/>
              <a:ext cx="3763715" cy="3763715"/>
            </a:xfrm>
            <a:custGeom>
              <a:avLst/>
              <a:gdLst/>
              <a:ahLst/>
              <a:cxnLst/>
              <a:rect l="0" t="0" r="0" b="0"/>
              <a:pathLst>
                <a:path w="120000" h="120000" extrusionOk="0">
                  <a:moveTo>
                    <a:pt x="119855" y="64157"/>
                  </a:moveTo>
                  <a:lnTo>
                    <a:pt x="119855" y="64157"/>
                  </a:lnTo>
                  <a:cubicBezTo>
                    <a:pt x="119305" y="72071"/>
                    <a:pt x="117191" y="79798"/>
                    <a:pt x="113636" y="86890"/>
                  </a:cubicBezTo>
                </a:path>
              </a:pathLst>
            </a:custGeom>
            <a:noFill/>
            <a:ln w="9525" cap="flat" cmpd="sng">
              <a:solidFill>
                <a:schemeClr val="accent3"/>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1112"/>
            <p:cNvSpPr/>
            <p:nvPr/>
          </p:nvSpPr>
          <p:spPr>
            <a:xfrm>
              <a:off x="4314389" y="3408507"/>
              <a:ext cx="1450007" cy="942504"/>
            </a:xfrm>
            <a:prstGeom prst="roundRect">
              <a:avLst>
                <a:gd name="adj" fmla="val 16667"/>
              </a:avLst>
            </a:prstGeom>
            <a:solidFill>
              <a:schemeClr val="accent4"/>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1113"/>
            <p:cNvSpPr txBox="1"/>
            <p:nvPr/>
          </p:nvSpPr>
          <p:spPr>
            <a:xfrm>
              <a:off x="4360398" y="3454516"/>
              <a:ext cx="1357989" cy="850486"/>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1700" b="0" i="0" u="none" strike="noStrike" cap="none">
                  <a:solidFill>
                    <a:schemeClr val="lt1"/>
                  </a:solidFill>
                  <a:latin typeface="Calibri"/>
                  <a:ea typeface="Calibri"/>
                  <a:cs typeface="Calibri"/>
                  <a:sym typeface="Calibri"/>
                </a:rPr>
                <a:t>CTE</a:t>
              </a:r>
            </a:p>
          </p:txBody>
        </p:sp>
        <p:sp>
          <p:nvSpPr>
            <p:cNvPr id="12" name="Shape 1114"/>
            <p:cNvSpPr/>
            <p:nvPr/>
          </p:nvSpPr>
          <p:spPr>
            <a:xfrm>
              <a:off x="2051406" y="475447"/>
              <a:ext cx="3763715" cy="3763715"/>
            </a:xfrm>
            <a:custGeom>
              <a:avLst/>
              <a:gdLst/>
              <a:ahLst/>
              <a:cxnLst/>
              <a:rect l="0" t="0" r="0" b="0"/>
              <a:pathLst>
                <a:path w="120000" h="120000" extrusionOk="0">
                  <a:moveTo>
                    <a:pt x="67357" y="119547"/>
                  </a:moveTo>
                  <a:cubicBezTo>
                    <a:pt x="62470" y="120150"/>
                    <a:pt x="57529" y="120150"/>
                    <a:pt x="52642" y="119547"/>
                  </a:cubicBezTo>
                </a:path>
              </a:pathLst>
            </a:custGeom>
            <a:noFill/>
            <a:ln w="9525" cap="flat" cmpd="sng">
              <a:solidFill>
                <a:schemeClr val="accent4"/>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1115"/>
            <p:cNvSpPr/>
            <p:nvPr/>
          </p:nvSpPr>
          <p:spPr>
            <a:xfrm>
              <a:off x="2102132" y="3408507"/>
              <a:ext cx="1450007" cy="942504"/>
            </a:xfrm>
            <a:prstGeom prst="roundRect">
              <a:avLst>
                <a:gd name="adj" fmla="val 16667"/>
              </a:avLst>
            </a:prstGeom>
            <a:solidFill>
              <a:schemeClr val="accent6"/>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1116"/>
            <p:cNvSpPr txBox="1"/>
            <p:nvPr/>
          </p:nvSpPr>
          <p:spPr>
            <a:xfrm>
              <a:off x="2148141" y="3454516"/>
              <a:ext cx="1357989" cy="850486"/>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1700" b="0" i="0" u="none" strike="noStrike" cap="none">
                  <a:solidFill>
                    <a:schemeClr val="lt1"/>
                  </a:solidFill>
                  <a:latin typeface="Calibri"/>
                  <a:ea typeface="Calibri"/>
                  <a:cs typeface="Calibri"/>
                  <a:sym typeface="Calibri"/>
                </a:rPr>
                <a:t>NCLB Title I Part C Migrant</a:t>
              </a:r>
            </a:p>
          </p:txBody>
        </p:sp>
        <p:sp>
          <p:nvSpPr>
            <p:cNvPr id="15" name="Shape 1117"/>
            <p:cNvSpPr/>
            <p:nvPr/>
          </p:nvSpPr>
          <p:spPr>
            <a:xfrm>
              <a:off x="2051406" y="475447"/>
              <a:ext cx="3763715" cy="3763715"/>
            </a:xfrm>
            <a:custGeom>
              <a:avLst/>
              <a:gdLst/>
              <a:ahLst/>
              <a:cxnLst/>
              <a:rect l="0" t="0" r="0" b="0"/>
              <a:pathLst>
                <a:path w="120000" h="120000" extrusionOk="0">
                  <a:moveTo>
                    <a:pt x="6363" y="86890"/>
                  </a:moveTo>
                  <a:cubicBezTo>
                    <a:pt x="2807" y="79797"/>
                    <a:pt x="693" y="72071"/>
                    <a:pt x="144" y="64156"/>
                  </a:cubicBezTo>
                </a:path>
              </a:pathLst>
            </a:custGeom>
            <a:noFill/>
            <a:ln w="9525" cap="flat" cmpd="sng">
              <a:solidFill>
                <a:srgbClr val="4372C3"/>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1118"/>
            <p:cNvSpPr/>
            <p:nvPr/>
          </p:nvSpPr>
          <p:spPr>
            <a:xfrm>
              <a:off x="1418507" y="1304525"/>
              <a:ext cx="1450007" cy="942504"/>
            </a:xfrm>
            <a:prstGeom prst="roundRect">
              <a:avLst>
                <a:gd name="adj" fmla="val 16667"/>
              </a:avLst>
            </a:prstGeom>
            <a:solidFill>
              <a:schemeClr val="accent6"/>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1119"/>
            <p:cNvSpPr txBox="1"/>
            <p:nvPr/>
          </p:nvSpPr>
          <p:spPr>
            <a:xfrm>
              <a:off x="1464516" y="1350534"/>
              <a:ext cx="1357989" cy="850486"/>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1700" b="0" i="0" u="none" strike="noStrike" cap="none">
                  <a:solidFill>
                    <a:schemeClr val="lt1"/>
                  </a:solidFill>
                  <a:latin typeface="Calibri"/>
                  <a:ea typeface="Calibri"/>
                  <a:cs typeface="Calibri"/>
                  <a:sym typeface="Calibri"/>
                </a:rPr>
                <a:t>NCLB Title I Part A At Risk</a:t>
              </a:r>
            </a:p>
          </p:txBody>
        </p:sp>
        <p:sp>
          <p:nvSpPr>
            <p:cNvPr id="18" name="Shape 1120"/>
            <p:cNvSpPr/>
            <p:nvPr/>
          </p:nvSpPr>
          <p:spPr>
            <a:xfrm>
              <a:off x="2051406" y="475447"/>
              <a:ext cx="3763715" cy="3763715"/>
            </a:xfrm>
            <a:custGeom>
              <a:avLst/>
              <a:gdLst/>
              <a:ahLst/>
              <a:cxnLst/>
              <a:rect l="0" t="0" r="0" b="0"/>
              <a:pathLst>
                <a:path w="120000" h="120000" extrusionOk="0">
                  <a:moveTo>
                    <a:pt x="14435" y="20963"/>
                  </a:moveTo>
                  <a:lnTo>
                    <a:pt x="14434" y="20963"/>
                  </a:lnTo>
                  <a:cubicBezTo>
                    <a:pt x="19030" y="15599"/>
                    <a:pt x="24536" y="11089"/>
                    <a:pt x="30699" y="7640"/>
                  </a:cubicBezTo>
                </a:path>
              </a:pathLst>
            </a:custGeom>
            <a:noFill/>
            <a:ln w="9525" cap="flat" cmpd="sng">
              <a:solidFill>
                <a:schemeClr val="accent6"/>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9" name="Shape 1121"/>
          <p:cNvSpPr txBox="1"/>
          <p:nvPr/>
        </p:nvSpPr>
        <p:spPr>
          <a:xfrm>
            <a:off x="3608176" y="2419144"/>
            <a:ext cx="2339700" cy="23543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100" b="0" i="0" u="none" strike="noStrike" cap="none" dirty="0">
                <a:solidFill>
                  <a:schemeClr val="dk1"/>
                </a:solidFill>
                <a:latin typeface="Calibri"/>
                <a:ea typeface="Calibri"/>
                <a:cs typeface="Calibri"/>
                <a:sym typeface="Calibri"/>
              </a:rPr>
              <a:t>Program Performance </a:t>
            </a:r>
          </a:p>
          <a:p>
            <a:pPr marL="0" marR="0" lvl="0" indent="0" algn="ctr" rtl="0">
              <a:spcBef>
                <a:spcPts val="0"/>
              </a:spcBef>
              <a:buSzPct val="25000"/>
              <a:buNone/>
            </a:pPr>
            <a:r>
              <a:rPr lang="en-US" sz="2100" b="0" i="0" u="none" strike="noStrike" cap="none" dirty="0">
                <a:solidFill>
                  <a:schemeClr val="dk1"/>
                </a:solidFill>
                <a:latin typeface="Calibri"/>
                <a:ea typeface="Calibri"/>
                <a:cs typeface="Calibri"/>
                <a:sym typeface="Calibri"/>
              </a:rPr>
              <a:t>&amp;</a:t>
            </a:r>
          </a:p>
          <a:p>
            <a:pPr marL="0" marR="0" lvl="0" indent="0" algn="ctr" rtl="0">
              <a:spcBef>
                <a:spcPts val="0"/>
              </a:spcBef>
              <a:buSzPct val="25000"/>
              <a:buNone/>
            </a:pPr>
            <a:r>
              <a:rPr lang="en-US" sz="2100" b="0" i="0" u="none" strike="noStrike" cap="none" dirty="0">
                <a:solidFill>
                  <a:schemeClr val="dk1"/>
                </a:solidFill>
                <a:latin typeface="Calibri"/>
                <a:ea typeface="Calibri"/>
                <a:cs typeface="Calibri"/>
                <a:sym typeface="Calibri"/>
              </a:rPr>
              <a:t>Program Effectiveness</a:t>
            </a:r>
          </a:p>
        </p:txBody>
      </p:sp>
      <p:pic>
        <p:nvPicPr>
          <p:cNvPr id="2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699388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7" name="Shape 1477"/>
          <p:cNvSpPr txBox="1"/>
          <p:nvPr/>
        </p:nvSpPr>
        <p:spPr>
          <a:xfrm>
            <a:off x="0" y="378279"/>
            <a:ext cx="9144000" cy="68852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200" dirty="0" smtClean="0">
                <a:solidFill>
                  <a:srgbClr val="000000"/>
                </a:solidFill>
                <a:latin typeface="Calibri"/>
                <a:ea typeface="Calibri"/>
                <a:cs typeface="Calibri"/>
                <a:sym typeface="Calibri"/>
              </a:rPr>
              <a:t>BE</a:t>
            </a:r>
            <a:r>
              <a:rPr lang="en-US" sz="3200" dirty="0">
                <a:solidFill>
                  <a:srgbClr val="000000"/>
                </a:solidFill>
                <a:latin typeface="Calibri"/>
                <a:ea typeface="Calibri"/>
                <a:cs typeface="Calibri"/>
                <a:sym typeface="Calibri"/>
              </a:rPr>
              <a:t>/ESL (Indicators 1-</a:t>
            </a:r>
            <a:r>
              <a:rPr lang="en-US" sz="3200" dirty="0">
                <a:latin typeface="Calibri"/>
                <a:ea typeface="Calibri"/>
                <a:cs typeface="Calibri"/>
                <a:sym typeface="Calibri"/>
              </a:rPr>
              <a:t>9</a:t>
            </a:r>
            <a:r>
              <a:rPr lang="en-US" sz="3200" dirty="0">
                <a:solidFill>
                  <a:srgbClr val="000000"/>
                </a:solidFill>
                <a:latin typeface="Calibri"/>
                <a:ea typeface="Calibri"/>
                <a:cs typeface="Calibri"/>
                <a:sym typeface="Calibri"/>
              </a:rPr>
              <a:t>)</a:t>
            </a:r>
          </a:p>
        </p:txBody>
      </p:sp>
      <p:sp>
        <p:nvSpPr>
          <p:cNvPr id="1478" name="Shape 1478"/>
          <p:cNvSpPr txBox="1"/>
          <p:nvPr/>
        </p:nvSpPr>
        <p:spPr>
          <a:xfrm>
            <a:off x="713620" y="1357586"/>
            <a:ext cx="3822095" cy="4617459"/>
          </a:xfrm>
          <a:prstGeom prst="rect">
            <a:avLst/>
          </a:prstGeom>
          <a:noFill/>
          <a:ln>
            <a:noFill/>
          </a:ln>
        </p:spPr>
        <p:txBody>
          <a:bodyPr lIns="91425" tIns="45700" rIns="91425" bIns="45700" anchor="t" anchorCtr="0">
            <a:noAutofit/>
          </a:bodyPr>
          <a:lstStyle/>
          <a:p>
            <a:pPr marL="342900" marR="0" lvl="0" indent="-349250" algn="l" rtl="0">
              <a:spcBef>
                <a:spcPts val="0"/>
              </a:spcBef>
              <a:spcAft>
                <a:spcPts val="0"/>
              </a:spcAft>
              <a:buClr>
                <a:srgbClr val="000000"/>
              </a:buClr>
              <a:buSzPct val="100000"/>
              <a:buFont typeface="Calibri"/>
              <a:buChar char="•"/>
            </a:pPr>
            <a:r>
              <a:rPr lang="en-US" sz="1900" dirty="0">
                <a:solidFill>
                  <a:srgbClr val="000000"/>
                </a:solidFill>
                <a:latin typeface="Calibri"/>
                <a:ea typeface="Calibri"/>
                <a:cs typeface="Calibri"/>
                <a:sym typeface="Calibri"/>
              </a:rPr>
              <a:t>ELLs are advancing academically </a:t>
            </a:r>
            <a:r>
              <a:rPr lang="en-US" sz="1900" dirty="0" smtClean="0">
                <a:solidFill>
                  <a:srgbClr val="000000"/>
                </a:solidFill>
                <a:latin typeface="Calibri"/>
                <a:ea typeface="Calibri"/>
                <a:cs typeface="Calibri"/>
                <a:sym typeface="Calibri"/>
              </a:rPr>
              <a:t>as per STAAR performance</a:t>
            </a:r>
          </a:p>
          <a:p>
            <a:pPr marL="342900" indent="-349250">
              <a:buClr>
                <a:srgbClr val="000000"/>
              </a:buClr>
              <a:buSzPct val="100000"/>
              <a:buFont typeface="Calibri"/>
              <a:buChar char="•"/>
            </a:pPr>
            <a:r>
              <a:rPr lang="en-US" sz="1900" dirty="0" smtClean="0">
                <a:solidFill>
                  <a:srgbClr val="000000"/>
                </a:solidFill>
                <a:latin typeface="Calibri"/>
                <a:ea typeface="Calibri"/>
                <a:cs typeface="Calibri"/>
                <a:sym typeface="Calibri"/>
              </a:rPr>
              <a:t>ELLs </a:t>
            </a:r>
            <a:r>
              <a:rPr lang="en-US" sz="1900" dirty="0">
                <a:solidFill>
                  <a:srgbClr val="000000"/>
                </a:solidFill>
                <a:latin typeface="Calibri"/>
                <a:ea typeface="Calibri"/>
                <a:cs typeface="Calibri"/>
                <a:sym typeface="Calibri"/>
              </a:rPr>
              <a:t>Not Served in BE or ESL are advancing academically as per STAAR </a:t>
            </a:r>
            <a:r>
              <a:rPr lang="en-US" sz="1900" dirty="0" smtClean="0">
                <a:solidFill>
                  <a:srgbClr val="000000"/>
                </a:solidFill>
                <a:latin typeface="Calibri"/>
                <a:ea typeface="Calibri"/>
                <a:cs typeface="Calibri"/>
                <a:sym typeface="Calibri"/>
              </a:rPr>
              <a:t>performance</a:t>
            </a:r>
          </a:p>
          <a:p>
            <a:pPr marL="342900" marR="0" lvl="0" indent="-349250" algn="l" rtl="0">
              <a:spcBef>
                <a:spcPts val="0"/>
              </a:spcBef>
              <a:spcAft>
                <a:spcPts val="0"/>
              </a:spcAft>
              <a:buClr>
                <a:srgbClr val="000000"/>
              </a:buClr>
              <a:buSzPct val="100000"/>
              <a:buFont typeface="Calibri"/>
              <a:buChar char="•"/>
            </a:pPr>
            <a:r>
              <a:rPr lang="en-US" sz="1900" dirty="0" smtClean="0">
                <a:solidFill>
                  <a:srgbClr val="000000"/>
                </a:solidFill>
                <a:latin typeface="Calibri"/>
                <a:ea typeface="Calibri"/>
                <a:cs typeface="Calibri"/>
                <a:sym typeface="Calibri"/>
              </a:rPr>
              <a:t>ELLs </a:t>
            </a:r>
            <a:r>
              <a:rPr lang="en-US" sz="1900" dirty="0">
                <a:solidFill>
                  <a:srgbClr val="000000"/>
                </a:solidFill>
                <a:latin typeface="Calibri"/>
                <a:ea typeface="Calibri"/>
                <a:cs typeface="Calibri"/>
                <a:sym typeface="Calibri"/>
              </a:rPr>
              <a:t>are graduating and not dropping out of school</a:t>
            </a:r>
          </a:p>
          <a:p>
            <a:pPr marL="342900" marR="0" lvl="0" indent="-349250" algn="l" rtl="0">
              <a:spcBef>
                <a:spcPts val="360"/>
              </a:spcBef>
              <a:spcAft>
                <a:spcPts val="0"/>
              </a:spcAft>
              <a:buClr>
                <a:srgbClr val="000000"/>
              </a:buClr>
              <a:buSzPct val="100000"/>
              <a:buFont typeface="Calibri"/>
              <a:buChar char="•"/>
            </a:pPr>
            <a:r>
              <a:rPr lang="en-US" sz="1900" dirty="0">
                <a:solidFill>
                  <a:srgbClr val="000000"/>
                </a:solidFill>
                <a:latin typeface="Calibri"/>
                <a:ea typeface="Calibri"/>
                <a:cs typeface="Calibri"/>
                <a:sym typeface="Calibri"/>
              </a:rPr>
              <a:t>ELLs grades 2-12 are not scoring beginning proficiency level for two consecutive years on TELPAS Reading</a:t>
            </a:r>
          </a:p>
          <a:p>
            <a:pPr marL="342900" marR="0" lvl="0" indent="-349250" algn="l" rtl="0">
              <a:spcBef>
                <a:spcPts val="360"/>
              </a:spcBef>
              <a:spcAft>
                <a:spcPts val="0"/>
              </a:spcAft>
              <a:buClr>
                <a:srgbClr val="000000"/>
              </a:buClr>
              <a:buSzPct val="100000"/>
              <a:buFont typeface="Calibri"/>
              <a:buChar char="•"/>
            </a:pPr>
            <a:r>
              <a:rPr lang="en-US" sz="1900" dirty="0">
                <a:solidFill>
                  <a:srgbClr val="000000"/>
                </a:solidFill>
                <a:latin typeface="Calibri"/>
                <a:ea typeface="Calibri"/>
                <a:cs typeface="Calibri"/>
                <a:sym typeface="Calibri"/>
              </a:rPr>
              <a:t>ELLs grades 5-12, 5 + years demonstrate progress on TELPAS Composite rating  and are not continuing to be rated B or I</a:t>
            </a:r>
          </a:p>
        </p:txBody>
      </p:sp>
      <p:pic>
        <p:nvPicPr>
          <p:cNvPr id="1479" name="Shape 1479"/>
          <p:cNvPicPr preferRelativeResize="0"/>
          <p:nvPr/>
        </p:nvPicPr>
        <p:blipFill rotWithShape="1">
          <a:blip r:embed="rId3">
            <a:alphaModFix/>
          </a:blip>
          <a:srcRect l="3196" t="2244" r="19871" b="26034"/>
          <a:stretch/>
        </p:blipFill>
        <p:spPr>
          <a:xfrm>
            <a:off x="4813905" y="1224541"/>
            <a:ext cx="3784858" cy="4738410"/>
          </a:xfrm>
          <a:prstGeom prst="rect">
            <a:avLst/>
          </a:prstGeom>
          <a:noFill/>
          <a:ln w="9525" cap="flat" cmpd="sng">
            <a:solidFill>
              <a:srgbClr val="000000"/>
            </a:solidFill>
            <a:prstDash val="solid"/>
            <a:round/>
            <a:headEnd type="none" w="med" len="med"/>
            <a:tailEnd type="none" w="med" len="med"/>
          </a:ln>
        </p:spPr>
      </p:pic>
      <p:pic>
        <p:nvPicPr>
          <p:cNvPr id="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30256" y="6192710"/>
            <a:ext cx="558640" cy="55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Footer Placeholder 5"/>
          <p:cNvSpPr>
            <a:spLocks noGrp="1"/>
          </p:cNvSpPr>
          <p:nvPr>
            <p:ph type="ftr" sz="quarter" idx="11"/>
          </p:nvPr>
        </p:nvSpPr>
        <p:spPr>
          <a:xfrm>
            <a:off x="799163" y="6311937"/>
            <a:ext cx="7506429" cy="365125"/>
          </a:xfrm>
        </p:spPr>
        <p:txBody>
          <a:bodyPr/>
          <a:lstStyle>
            <a:lvl1pPr>
              <a:defRPr b="1">
                <a:solidFill>
                  <a:schemeClr val="tx1"/>
                </a:solidFill>
              </a:defRPr>
            </a:lvl1pPr>
          </a:lstStyle>
          <a:p>
            <a:pPr algn="ctr">
              <a:defRPr/>
            </a:pPr>
            <a:r>
              <a:rPr lang="de-DE" b="0" dirty="0" smtClean="0"/>
              <a:t>©2018</a:t>
            </a:r>
            <a:r>
              <a:rPr lang="en-US" b="0" dirty="0" smtClean="0"/>
              <a:t> </a:t>
            </a:r>
            <a:r>
              <a:rPr lang="en-US" b="0" dirty="0"/>
              <a:t>Region One Education Service Center</a:t>
            </a:r>
          </a:p>
        </p:txBody>
      </p:sp>
    </p:spTree>
    <p:extLst>
      <p:ext uri="{BB962C8B-B14F-4D97-AF65-F5344CB8AC3E}">
        <p14:creationId xmlns:p14="http://schemas.microsoft.com/office/powerpoint/2010/main" val="14500657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3"/>
        <p:cNvGrpSpPr/>
        <p:nvPr/>
      </p:nvGrpSpPr>
      <p:grpSpPr>
        <a:xfrm>
          <a:off x="0" y="0"/>
          <a:ext cx="0" cy="0"/>
          <a:chOff x="0" y="0"/>
          <a:chExt cx="0" cy="0"/>
        </a:xfrm>
      </p:grpSpPr>
      <p:pic>
        <p:nvPicPr>
          <p:cNvPr id="1484" name="Shape 1484"/>
          <p:cNvPicPr preferRelativeResize="0"/>
          <p:nvPr/>
        </p:nvPicPr>
        <p:blipFill rotWithShape="1">
          <a:blip r:embed="rId3">
            <a:alphaModFix/>
          </a:blip>
          <a:srcRect l="3769" r="25638" b="24098"/>
          <a:stretch/>
        </p:blipFill>
        <p:spPr>
          <a:xfrm>
            <a:off x="184296" y="0"/>
            <a:ext cx="8772175" cy="6858000"/>
          </a:xfrm>
          <a:prstGeom prst="rect">
            <a:avLst/>
          </a:prstGeom>
          <a:noFill/>
          <a:ln>
            <a:noFill/>
          </a:ln>
        </p:spPr>
      </p:pic>
      <p:sp>
        <p:nvSpPr>
          <p:cNvPr id="1485" name="Shape 1485"/>
          <p:cNvSpPr txBox="1"/>
          <p:nvPr/>
        </p:nvSpPr>
        <p:spPr>
          <a:xfrm>
            <a:off x="152946" y="1082525"/>
            <a:ext cx="8803525" cy="4398300"/>
          </a:xfrm>
          <a:prstGeom prst="rect">
            <a:avLst/>
          </a:prstGeom>
          <a:no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p:txBody>
      </p:sp>
      <p:sp>
        <p:nvSpPr>
          <p:cNvPr id="1486" name="Shape 1486"/>
          <p:cNvSpPr txBox="1"/>
          <p:nvPr/>
        </p:nvSpPr>
        <p:spPr>
          <a:xfrm>
            <a:off x="152946" y="5492600"/>
            <a:ext cx="8803525" cy="1200300"/>
          </a:xfrm>
          <a:prstGeom prst="rect">
            <a:avLst/>
          </a:prstGeom>
          <a:no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976950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2349</TotalTime>
  <Words>3429</Words>
  <Application>Microsoft Macintosh PowerPoint</Application>
  <PresentationFormat>On-screen Show (4:3)</PresentationFormat>
  <Paragraphs>561</Paragraphs>
  <Slides>59</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59</vt:i4>
      </vt:variant>
    </vt:vector>
  </HeadingPairs>
  <TitlesOfParts>
    <vt:vector size="69" baseType="lpstr">
      <vt:lpstr>Gill Sans MT</vt:lpstr>
      <vt:lpstr>Impact</vt:lpstr>
      <vt:lpstr>Questrial</vt:lpstr>
      <vt:lpstr>Symbol</vt:lpstr>
      <vt:lpstr>Times</vt:lpstr>
      <vt:lpstr>Times New Roman</vt:lpstr>
      <vt:lpstr>Arial</vt:lpstr>
      <vt:lpstr>Calibri</vt:lpstr>
      <vt:lpstr>Wingdings</vt:lpstr>
      <vt:lpstr>NewsPrint</vt:lpstr>
      <vt:lpstr>ELL Leadership Academy</vt:lpstr>
      <vt:lpstr>Professional Learning Essential Agreements</vt:lpstr>
      <vt:lpstr>Edmodo Code: cjqnik</vt:lpstr>
      <vt:lpstr>AGENDA</vt:lpstr>
      <vt:lpstr>2017 PBMAS</vt:lpstr>
      <vt:lpstr>PBMAS Reports</vt:lpstr>
      <vt:lpstr>PowerPoint Presentation</vt:lpstr>
      <vt:lpstr>PowerPoint Presentation</vt:lpstr>
      <vt:lpstr>PowerPoint Presentation</vt:lpstr>
      <vt:lpstr>PowerPoint Presentation</vt:lpstr>
      <vt:lpstr>2017 Staging Framework</vt:lpstr>
      <vt:lpstr>2017 Staging Framework</vt:lpstr>
      <vt:lpstr>PowerPoint Presentation</vt:lpstr>
      <vt:lpstr>PowerPoint Presentation</vt:lpstr>
      <vt:lpstr>PowerPoint Presentation</vt:lpstr>
      <vt:lpstr>Steps for Data Analysis</vt:lpstr>
      <vt:lpstr>PowerPoint Presentation</vt:lpstr>
      <vt:lpstr>PowerPoint Presentation</vt:lpstr>
      <vt:lpstr>PowerPoint Presentation</vt:lpstr>
      <vt:lpstr>PowerPoint Presentation</vt:lpstr>
      <vt:lpstr>PowerPoint Presentation</vt:lpstr>
      <vt:lpstr>Steps for Needs Assessment</vt:lpstr>
      <vt:lpstr>PowerPoint Presentation</vt:lpstr>
      <vt:lpstr>PowerPoint Presentation</vt:lpstr>
      <vt:lpstr>PowerPoint Presentation</vt:lpstr>
      <vt:lpstr>PowerPoint Presentation</vt:lpstr>
      <vt:lpstr>Small Group Discussion</vt:lpstr>
      <vt:lpstr>Questions, Questions and More Questions!</vt:lpstr>
      <vt:lpstr>Educational Equity</vt:lpstr>
      <vt:lpstr>Session Objectives</vt:lpstr>
      <vt:lpstr>Diversity ~ Equity</vt:lpstr>
      <vt:lpstr>Texas vs Region One Data</vt:lpstr>
      <vt:lpstr>The Power of acceleration</vt:lpstr>
      <vt:lpstr>The Power of Acceleration: Scenario 1</vt:lpstr>
      <vt:lpstr>The Power of Acceleration: Scenario 1</vt:lpstr>
      <vt:lpstr>The Power of Acceleration: Scenario 2</vt:lpstr>
      <vt:lpstr>The Power of Acceleration: Scenario 2</vt:lpstr>
      <vt:lpstr>The Power of Acceleration: Scenario 3</vt:lpstr>
      <vt:lpstr>The Power of Acceleration: Scenario 3</vt:lpstr>
      <vt:lpstr>ELL Progress</vt:lpstr>
      <vt:lpstr>PowerPoint Presentation</vt:lpstr>
      <vt:lpstr>ELL + GT = Equity</vt:lpstr>
      <vt:lpstr>www.gtequity.org</vt:lpstr>
      <vt:lpstr>Jigsaw Reading</vt:lpstr>
      <vt:lpstr>Jigsaw Reading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Varied Faces of Giftedness  http:/www.gtequity.org/docs/opt/varied_faces.pdf</vt:lpstr>
      <vt:lpstr>ocrdata.ed.gov</vt:lpstr>
      <vt:lpstr>Reflection</vt:lpstr>
      <vt:lpstr>Session Objectives</vt:lpstr>
      <vt:lpstr>Exit Tickets</vt:lpstr>
      <vt:lpstr>Mil gracias</vt:lpstr>
    </vt:vector>
  </TitlesOfParts>
  <Company>Region One ESC</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ELL Leadership Academy</dc:title>
  <dc:creator>Karina Chapa</dc:creator>
  <cp:lastModifiedBy>Microsoft Office User</cp:lastModifiedBy>
  <cp:revision>94</cp:revision>
  <dcterms:created xsi:type="dcterms:W3CDTF">2016-11-01T01:49:00Z</dcterms:created>
  <dcterms:modified xsi:type="dcterms:W3CDTF">2018-02-17T04:15:45Z</dcterms:modified>
</cp:coreProperties>
</file>